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15:50:21.450">
    <p:pos x="6000" y="0"/>
    <p:text>Ports are numbers that identifies one side of a connection between two computers &gt;&gt; Ports are numbers that identify one side of a connection between two computers
-Leah McLeod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Clr>
                <a:schemeClr val="dk1"/>
              </a:buClr>
              <a:buSzPts val="800"/>
              <a:buFont typeface="Calibri"/>
              <a:buNone/>
            </a:pPr>
            <a:r>
              <a:t/>
            </a:r>
            <a:endParaRPr sz="800"/>
          </a:p>
        </p:txBody>
      </p:sp>
      <p:sp>
        <p:nvSpPr>
          <p:cNvPr id="202" name="Google Shape;202;p10: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11: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 name="Google Shape;21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800"/>
          </a:p>
        </p:txBody>
      </p:sp>
      <p:sp>
        <p:nvSpPr>
          <p:cNvPr id="272" name="Google Shape;272;p12: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13: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1" name="Google Shape;28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289" name="Google Shape;28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a:p>
        </p:txBody>
      </p:sp>
      <p:sp>
        <p:nvSpPr>
          <p:cNvPr id="309" name="Google Shape;30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16: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a:p>
        </p:txBody>
      </p:sp>
      <p:sp>
        <p:nvSpPr>
          <p:cNvPr id="337" name="Google Shape;33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17: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a:p>
        </p:txBody>
      </p:sp>
      <p:sp>
        <p:nvSpPr>
          <p:cNvPr id="352" name="Google Shape;35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18: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342900" rtl="0" algn="l">
              <a:spcBef>
                <a:spcPts val="0"/>
              </a:spcBef>
              <a:spcAft>
                <a:spcPts val="0"/>
              </a:spcAft>
              <a:buClr>
                <a:schemeClr val="dk1"/>
              </a:buClr>
              <a:buSzPts val="1200"/>
              <a:buFont typeface="Calibri"/>
              <a:buNone/>
            </a:pPr>
            <a:r>
              <a:t/>
            </a:r>
            <a:endParaRPr/>
          </a:p>
        </p:txBody>
      </p:sp>
      <p:sp>
        <p:nvSpPr>
          <p:cNvPr id="367" name="Google Shape;36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19: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a:p>
        </p:txBody>
      </p:sp>
      <p:sp>
        <p:nvSpPr>
          <p:cNvPr id="383" name="Google Shape;3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20: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4" marL="1828800" rtl="0" algn="l">
              <a:spcBef>
                <a:spcPts val="0"/>
              </a:spcBef>
              <a:spcAft>
                <a:spcPts val="0"/>
              </a:spcAft>
              <a:buNone/>
            </a:pPr>
            <a:r>
              <a:t/>
            </a:r>
            <a:endParaRPr sz="1200"/>
          </a:p>
        </p:txBody>
      </p:sp>
      <p:sp>
        <p:nvSpPr>
          <p:cNvPr id="134" name="Google Shape;1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4" marL="1828800" rtl="0" algn="l">
              <a:spcBef>
                <a:spcPts val="0"/>
              </a:spcBef>
              <a:spcAft>
                <a:spcPts val="0"/>
              </a:spcAft>
              <a:buNone/>
            </a:pPr>
            <a:r>
              <a:t/>
            </a:r>
            <a:endParaRPr sz="1200"/>
          </a:p>
        </p:txBody>
      </p:sp>
      <p:sp>
        <p:nvSpPr>
          <p:cNvPr id="142" name="Google Shape;1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4" marL="1828800" rtl="0" algn="l">
              <a:spcBef>
                <a:spcPts val="0"/>
              </a:spcBef>
              <a:spcAft>
                <a:spcPts val="0"/>
              </a:spcAft>
              <a:buNone/>
            </a:pPr>
            <a:r>
              <a:t/>
            </a:r>
            <a:endParaRPr sz="1200"/>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4" marL="1828800" rtl="0" algn="l">
              <a:spcBef>
                <a:spcPts val="0"/>
              </a:spcBef>
              <a:spcAft>
                <a:spcPts val="0"/>
              </a:spcAft>
              <a:buNone/>
            </a:pPr>
            <a:r>
              <a:t/>
            </a:r>
            <a:endParaRPr sz="1200"/>
          </a:p>
        </p:txBody>
      </p:sp>
      <p:sp>
        <p:nvSpPr>
          <p:cNvPr id="164" name="Google Shape;1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4" marL="1828800" rtl="0" algn="l">
              <a:spcBef>
                <a:spcPts val="0"/>
              </a:spcBef>
              <a:spcAft>
                <a:spcPts val="0"/>
              </a:spcAft>
              <a:buNone/>
            </a:pPr>
            <a:r>
              <a:t/>
            </a:r>
            <a:endParaRPr sz="1200"/>
          </a:p>
        </p:txBody>
      </p:sp>
      <p:sp>
        <p:nvSpPr>
          <p:cNvPr id="178" name="Google Shape;17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192" name="Google Shape;19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9: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003468"/>
        </a:solidFill>
      </p:bgPr>
    </p:bg>
    <p:spTree>
      <p:nvGrpSpPr>
        <p:cNvPr id="15" name="Shape 15"/>
        <p:cNvGrpSpPr/>
        <p:nvPr/>
      </p:nvGrpSpPr>
      <p:grpSpPr>
        <a:xfrm>
          <a:off x="0" y="0"/>
          <a:ext cx="0" cy="0"/>
          <a:chOff x="0" y="0"/>
          <a:chExt cx="0" cy="0"/>
        </a:xfrm>
      </p:grpSpPr>
      <p:sp>
        <p:nvSpPr>
          <p:cNvPr id="16" name="Google Shape;16;p2"/>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17" name="Google Shape;17;p2"/>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18" name="Google Shape;18;p2"/>
          <p:cNvSpPr/>
          <p:nvPr/>
        </p:nvSpPr>
        <p:spPr>
          <a:xfrm>
            <a:off x="1625600" y="2438401"/>
            <a:ext cx="8940800" cy="1842655"/>
          </a:xfrm>
          <a:prstGeom prst="roundRect">
            <a:avLst>
              <a:gd fmla="val 6755" name="adj"/>
            </a:avLst>
          </a:prstGeom>
          <a:solidFill>
            <a:schemeClr val="lt1"/>
          </a:solidFill>
          <a:ln cap="flat" cmpd="sng" w="69850">
            <a:solidFill>
              <a:srgbClr val="FFFFFF">
                <a:alpha val="47450"/>
              </a:srgbClr>
            </a:solidFill>
            <a:prstDash val="solid"/>
            <a:round/>
            <a:headEnd len="sm" w="sm" type="none"/>
            <a:tailEnd len="sm" w="sm" type="none"/>
          </a:ln>
        </p:spPr>
        <p:txBody>
          <a:bodyPr anchorCtr="0" anchor="t" bIns="41025" lIns="82050" spcFirstLastPara="1" rIns="82050" wrap="square" tIns="41025">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262626"/>
              </a:solidFill>
              <a:latin typeface="Calibri"/>
              <a:ea typeface="Calibri"/>
              <a:cs typeface="Calibri"/>
              <a:sym typeface="Calibri"/>
            </a:endParaRPr>
          </a:p>
        </p:txBody>
      </p:sp>
      <p:sp>
        <p:nvSpPr>
          <p:cNvPr id="19" name="Google Shape;19;p2"/>
          <p:cNvSpPr txBox="1"/>
          <p:nvPr>
            <p:ph type="ctrTitle"/>
          </p:nvPr>
        </p:nvSpPr>
        <p:spPr>
          <a:xfrm>
            <a:off x="1625600" y="2699442"/>
            <a:ext cx="8940800" cy="133602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2800">
                <a:solidFill>
                  <a:srgbClr val="00B0F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2"/>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 name="Google Shape;21;p2"/>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22" name="Google Shape;22;p2"/>
          <p:cNvSpPr txBox="1"/>
          <p:nvPr/>
        </p:nvSpPr>
        <p:spPr>
          <a:xfrm>
            <a:off x="1750568" y="379413"/>
            <a:ext cx="998118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US" sz="4000" u="none" cap="none" strike="noStrike">
                <a:solidFill>
                  <a:srgbClr val="FFFFFF"/>
                </a:solidFill>
                <a:latin typeface="Arial"/>
                <a:ea typeface="Arial"/>
                <a:cs typeface="Arial"/>
                <a:sym typeface="Arial"/>
              </a:rPr>
              <a:t>CYBERPATRIOT </a:t>
            </a:r>
            <a:endParaRPr b="0" i="0" sz="4000" u="none" cap="none" strike="noStrike">
              <a:solidFill>
                <a:srgbClr val="FFFFFF"/>
              </a:solidFill>
              <a:latin typeface="Arial"/>
              <a:ea typeface="Arial"/>
              <a:cs typeface="Arial"/>
              <a:sym typeface="Arial"/>
            </a:endParaRPr>
          </a:p>
        </p:txBody>
      </p:sp>
      <p:pic>
        <p:nvPicPr>
          <p:cNvPr id="23" name="Google Shape;23;p2"/>
          <p:cNvPicPr preferRelativeResize="0"/>
          <p:nvPr/>
        </p:nvPicPr>
        <p:blipFill rotWithShape="1">
          <a:blip r:embed="rId2">
            <a:alphaModFix/>
          </a:blip>
          <a:srcRect b="0" l="0" r="0" t="0"/>
          <a:stretch/>
        </p:blipFill>
        <p:spPr>
          <a:xfrm>
            <a:off x="454456" y="125754"/>
            <a:ext cx="1167452" cy="1167452"/>
          </a:xfrm>
          <a:prstGeom prst="rect">
            <a:avLst/>
          </a:prstGeom>
          <a:noFill/>
          <a:ln>
            <a:noFill/>
          </a:ln>
        </p:spPr>
      </p:pic>
      <p:sp>
        <p:nvSpPr>
          <p:cNvPr id="24" name="Google Shape;24;p2"/>
          <p:cNvSpPr txBox="1"/>
          <p:nvPr/>
        </p:nvSpPr>
        <p:spPr>
          <a:xfrm>
            <a:off x="6153912" y="417499"/>
            <a:ext cx="59618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THE AIR FORCE ASSOCIATION’S</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NATIONAL YOUTH CYBER EDUCATION PROGRAM</a:t>
            </a:r>
            <a:endParaRPr b="0" i="0" sz="1800" u="none" cap="none" strike="noStrike">
              <a:solidFill>
                <a:srgbClr val="FFFFFF"/>
              </a:solidFill>
              <a:latin typeface="Calibri"/>
              <a:ea typeface="Calibri"/>
              <a:cs typeface="Calibri"/>
              <a:sym typeface="Calibri"/>
            </a:endParaRPr>
          </a:p>
        </p:txBody>
      </p:sp>
      <p:cxnSp>
        <p:nvCxnSpPr>
          <p:cNvPr id="25" name="Google Shape;25;p2"/>
          <p:cNvCxnSpPr/>
          <p:nvPr/>
        </p:nvCxnSpPr>
        <p:spPr>
          <a:xfrm>
            <a:off x="6035040" y="356616"/>
            <a:ext cx="0" cy="795528"/>
          </a:xfrm>
          <a:prstGeom prst="straightConnector1">
            <a:avLst/>
          </a:prstGeom>
          <a:noFill/>
          <a:ln cap="flat" cmpd="sng" w="38100">
            <a:solidFill>
              <a:schemeClr val="lt1"/>
            </a:solidFill>
            <a:prstDash val="solid"/>
            <a:round/>
            <a:headEnd len="sm" w="sm" type="none"/>
            <a:tailEnd len="sm" w="sm" type="none"/>
          </a:ln>
        </p:spPr>
      </p:cxnSp>
      <p:sp>
        <p:nvSpPr>
          <p:cNvPr id="26" name="Google Shape;26;p2"/>
          <p:cNvSpPr txBox="1"/>
          <p:nvPr/>
        </p:nvSpPr>
        <p:spPr>
          <a:xfrm>
            <a:off x="7258229" y="6426244"/>
            <a:ext cx="4242321"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FFFF"/>
              </a:buClr>
              <a:buSzPts val="1100"/>
              <a:buFont typeface="Arial"/>
              <a:buNone/>
            </a:pPr>
            <a:r>
              <a:rPr b="0" i="1" lang="en-US" sz="1100" u="none" cap="none" strike="noStrike">
                <a:solidFill>
                  <a:srgbClr val="FFFFFF"/>
                </a:solidFill>
                <a:latin typeface="Arial"/>
                <a:ea typeface="Arial"/>
                <a:cs typeface="Arial"/>
                <a:sym typeface="Arial"/>
              </a:rPr>
              <a:t>A program of the Air Force Association</a:t>
            </a:r>
            <a:endParaRPr/>
          </a:p>
        </p:txBody>
      </p:sp>
      <p:pic>
        <p:nvPicPr>
          <p:cNvPr id="27" name="Google Shape;27;p2"/>
          <p:cNvPicPr preferRelativeResize="0"/>
          <p:nvPr/>
        </p:nvPicPr>
        <p:blipFill rotWithShape="1">
          <a:blip r:embed="rId3">
            <a:alphaModFix/>
          </a:blip>
          <a:srcRect b="0" l="0" r="0" t="0"/>
          <a:stretch/>
        </p:blipFill>
        <p:spPr>
          <a:xfrm>
            <a:off x="11520157" y="6411312"/>
            <a:ext cx="291069" cy="292744"/>
          </a:xfrm>
          <a:prstGeom prst="rect">
            <a:avLst/>
          </a:prstGeom>
          <a:noFill/>
          <a:ln>
            <a:noFill/>
          </a:ln>
        </p:spPr>
      </p:pic>
      <p:sp>
        <p:nvSpPr>
          <p:cNvPr id="28" name="Google Shape;28;p2"/>
          <p:cNvSpPr txBox="1"/>
          <p:nvPr/>
        </p:nvSpPr>
        <p:spPr>
          <a:xfrm>
            <a:off x="448734" y="6403000"/>
            <a:ext cx="284882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100"/>
              <a:buFont typeface="Arial"/>
              <a:buNone/>
            </a:pPr>
            <a:r>
              <a:rPr b="1" i="1" lang="en-US" sz="1100" u="none" cap="none" strike="noStrike">
                <a:solidFill>
                  <a:srgbClr val="FFFFFF"/>
                </a:solidFill>
                <a:latin typeface="Arial"/>
                <a:ea typeface="Arial"/>
                <a:cs typeface="Arial"/>
                <a:sym typeface="Arial"/>
              </a:rPr>
              <a:t>www.uscyberpatriot.org</a:t>
            </a:r>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8" name="Google Shape;88;p11"/>
          <p:cNvSpPr/>
          <p:nvPr>
            <p:ph idx="2" type="pic"/>
          </p:nvPr>
        </p:nvSpPr>
        <p:spPr>
          <a:xfrm>
            <a:off x="2389717" y="612775"/>
            <a:ext cx="7315200" cy="4114800"/>
          </a:xfrm>
          <a:prstGeom prst="rect">
            <a:avLst/>
          </a:prstGeom>
          <a:noFill/>
          <a:ln>
            <a:noFill/>
          </a:ln>
        </p:spPr>
      </p:sp>
      <p:sp>
        <p:nvSpPr>
          <p:cNvPr id="89" name="Google Shape;89;p1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0" name="Google Shape;90;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3" name="Shape 93"/>
        <p:cNvGrpSpPr/>
        <p:nvPr/>
      </p:nvGrpSpPr>
      <p:grpSpPr>
        <a:xfrm>
          <a:off x="0" y="0"/>
          <a:ext cx="0" cy="0"/>
          <a:chOff x="0" y="0"/>
          <a:chExt cx="0" cy="0"/>
        </a:xfrm>
      </p:grpSpPr>
      <p:sp>
        <p:nvSpPr>
          <p:cNvPr id="94" name="Google Shape;94;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 name="Google Shape;95;p1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1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1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05" name="Shape 105"/>
        <p:cNvGrpSpPr/>
        <p:nvPr/>
      </p:nvGrpSpPr>
      <p:grpSpPr>
        <a:xfrm>
          <a:off x="0" y="0"/>
          <a:ext cx="0" cy="0"/>
          <a:chOff x="0" y="0"/>
          <a:chExt cx="0" cy="0"/>
        </a:xfrm>
      </p:grpSpPr>
      <p:sp>
        <p:nvSpPr>
          <p:cNvPr id="106" name="Google Shape;10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Clr>
                <a:schemeClr val="dk1"/>
              </a:buClr>
              <a:buSzPts val="1800"/>
              <a:buNone/>
              <a:defRPr sz="1800"/>
            </a:lvl1pPr>
            <a:lvl2pPr lvl="1" algn="ctr">
              <a:spcBef>
                <a:spcPts val="300"/>
              </a:spcBef>
              <a:spcAft>
                <a:spcPts val="0"/>
              </a:spcAft>
              <a:buClr>
                <a:schemeClr val="dk1"/>
              </a:buClr>
              <a:buSzPts val="1500"/>
              <a:buNone/>
              <a:defRPr sz="1500"/>
            </a:lvl2pPr>
            <a:lvl3pPr lvl="2" algn="ctr">
              <a:spcBef>
                <a:spcPts val="270"/>
              </a:spcBef>
              <a:spcAft>
                <a:spcPts val="0"/>
              </a:spcAft>
              <a:buClr>
                <a:schemeClr val="dk1"/>
              </a:buClr>
              <a:buSzPts val="1350"/>
              <a:buNone/>
              <a:defRPr sz="1350"/>
            </a:lvl3pPr>
            <a:lvl4pPr lvl="3" algn="ctr">
              <a:spcBef>
                <a:spcPts val="240"/>
              </a:spcBef>
              <a:spcAft>
                <a:spcPts val="0"/>
              </a:spcAft>
              <a:buClr>
                <a:schemeClr val="dk1"/>
              </a:buClr>
              <a:buSzPts val="1200"/>
              <a:buNone/>
              <a:defRPr sz="1200"/>
            </a:lvl4pPr>
            <a:lvl5pPr lvl="4" algn="ctr">
              <a:spcBef>
                <a:spcPts val="240"/>
              </a:spcBef>
              <a:spcAft>
                <a:spcPts val="0"/>
              </a:spcAft>
              <a:buClr>
                <a:schemeClr val="dk1"/>
              </a:buClr>
              <a:buSzPts val="1200"/>
              <a:buNone/>
              <a:defRPr sz="1200"/>
            </a:lvl5pPr>
            <a:lvl6pPr lvl="5" algn="ctr">
              <a:spcBef>
                <a:spcPts val="240"/>
              </a:spcBef>
              <a:spcAft>
                <a:spcPts val="0"/>
              </a:spcAft>
              <a:buClr>
                <a:schemeClr val="dk1"/>
              </a:buClr>
              <a:buSzPts val="1200"/>
              <a:buNone/>
              <a:defRPr sz="1200"/>
            </a:lvl6pPr>
            <a:lvl7pPr lvl="6" algn="ctr">
              <a:spcBef>
                <a:spcPts val="240"/>
              </a:spcBef>
              <a:spcAft>
                <a:spcPts val="0"/>
              </a:spcAft>
              <a:buClr>
                <a:schemeClr val="dk1"/>
              </a:buClr>
              <a:buSzPts val="1200"/>
              <a:buNone/>
              <a:defRPr sz="1200"/>
            </a:lvl7pPr>
            <a:lvl8pPr lvl="7" algn="ctr">
              <a:spcBef>
                <a:spcPts val="240"/>
              </a:spcBef>
              <a:spcAft>
                <a:spcPts val="0"/>
              </a:spcAft>
              <a:buClr>
                <a:schemeClr val="dk1"/>
              </a:buClr>
              <a:buSzPts val="1200"/>
              <a:buNone/>
              <a:defRPr sz="1200"/>
            </a:lvl8pPr>
            <a:lvl9pPr lvl="8" algn="ctr">
              <a:spcBef>
                <a:spcPts val="240"/>
              </a:spcBef>
              <a:spcAft>
                <a:spcPts val="0"/>
              </a:spcAft>
              <a:buClr>
                <a:schemeClr val="dk1"/>
              </a:buClr>
              <a:buSzPts val="1200"/>
              <a:buNone/>
              <a:defRPr sz="1200"/>
            </a:lvl9pPr>
          </a:lstStyle>
          <a:p/>
        </p:txBody>
      </p:sp>
      <p:sp>
        <p:nvSpPr>
          <p:cNvPr id="108" name="Google Shape;108;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
          <p:cNvSpPr/>
          <p:nvPr/>
        </p:nvSpPr>
        <p:spPr>
          <a:xfrm>
            <a:off x="0" y="1"/>
            <a:ext cx="12192000" cy="1096963"/>
          </a:xfrm>
          <a:prstGeom prst="rect">
            <a:avLst/>
          </a:prstGeom>
          <a:solidFill>
            <a:srgbClr val="0034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3468"/>
              </a:solidFill>
              <a:latin typeface="Calibri"/>
              <a:ea typeface="Calibri"/>
              <a:cs typeface="Calibri"/>
              <a:sym typeface="Calibri"/>
            </a:endParaRPr>
          </a:p>
        </p:txBody>
      </p:sp>
      <p:cxnSp>
        <p:nvCxnSpPr>
          <p:cNvPr id="31" name="Google Shape;31;p3"/>
          <p:cNvCxnSpPr/>
          <p:nvPr/>
        </p:nvCxnSpPr>
        <p:spPr>
          <a:xfrm>
            <a:off x="0" y="1077913"/>
            <a:ext cx="12192000" cy="0"/>
          </a:xfrm>
          <a:prstGeom prst="straightConnector1">
            <a:avLst/>
          </a:prstGeom>
          <a:noFill/>
          <a:ln cap="flat" cmpd="sng" w="57150">
            <a:solidFill>
              <a:schemeClr val="lt1">
                <a:alpha val="43921"/>
              </a:schemeClr>
            </a:solidFill>
            <a:prstDash val="solid"/>
            <a:round/>
            <a:headEnd len="sm" w="sm" type="none"/>
            <a:tailEnd len="sm" w="sm" type="none"/>
          </a:ln>
        </p:spPr>
      </p:cxnSp>
      <p:sp>
        <p:nvSpPr>
          <p:cNvPr id="32" name="Google Shape;32;p3"/>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400" cap="none">
                <a:solidFill>
                  <a:schemeClr val="lt1"/>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3"/>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lvl1pPr indent="-368300" lvl="0" marL="457200" algn="l">
              <a:spcBef>
                <a:spcPts val="440"/>
              </a:spcBef>
              <a:spcAft>
                <a:spcPts val="0"/>
              </a:spcAft>
              <a:buClr>
                <a:schemeClr val="dk1"/>
              </a:buClr>
              <a:buSzPts val="2200"/>
              <a:buChar char="•"/>
              <a:defRPr sz="2200">
                <a:latin typeface="Arial"/>
                <a:ea typeface="Arial"/>
                <a:cs typeface="Arial"/>
                <a:sym typeface="Arial"/>
              </a:defRPr>
            </a:lvl1pPr>
            <a:lvl2pPr indent="-368300" lvl="1" marL="914400" algn="l">
              <a:spcBef>
                <a:spcPts val="440"/>
              </a:spcBef>
              <a:spcAft>
                <a:spcPts val="0"/>
              </a:spcAft>
              <a:buClr>
                <a:schemeClr val="dk1"/>
              </a:buClr>
              <a:buSzPts val="2200"/>
              <a:buChar char="–"/>
              <a:defRPr sz="2200">
                <a:latin typeface="Arial"/>
                <a:ea typeface="Arial"/>
                <a:cs typeface="Arial"/>
                <a:sym typeface="Arial"/>
              </a:defRPr>
            </a:lvl2pPr>
            <a:lvl3pPr indent="-368300" lvl="2" marL="1371600" algn="l">
              <a:spcBef>
                <a:spcPts val="440"/>
              </a:spcBef>
              <a:spcAft>
                <a:spcPts val="0"/>
              </a:spcAft>
              <a:buClr>
                <a:schemeClr val="dk1"/>
              </a:buClr>
              <a:buSzPts val="2200"/>
              <a:buChar char="•"/>
              <a:defRPr sz="2200">
                <a:latin typeface="Arial"/>
                <a:ea typeface="Arial"/>
                <a:cs typeface="Arial"/>
                <a:sym typeface="Arial"/>
              </a:defRPr>
            </a:lvl3pPr>
            <a:lvl4pPr indent="-368300" lvl="3" marL="1828800" algn="l">
              <a:spcBef>
                <a:spcPts val="440"/>
              </a:spcBef>
              <a:spcAft>
                <a:spcPts val="0"/>
              </a:spcAft>
              <a:buClr>
                <a:schemeClr val="dk1"/>
              </a:buClr>
              <a:buSzPts val="2200"/>
              <a:buChar char="–"/>
              <a:defRPr sz="2200">
                <a:latin typeface="Arial"/>
                <a:ea typeface="Arial"/>
                <a:cs typeface="Arial"/>
                <a:sym typeface="Arial"/>
              </a:defRPr>
            </a:lvl4pPr>
            <a:lvl5pPr indent="-368300" lvl="4" marL="2286000" algn="l">
              <a:spcBef>
                <a:spcPts val="440"/>
              </a:spcBef>
              <a:spcAft>
                <a:spcPts val="0"/>
              </a:spcAft>
              <a:buClr>
                <a:schemeClr val="dk1"/>
              </a:buClr>
              <a:buSzPts val="2200"/>
              <a:buChar char="»"/>
              <a:defRPr sz="22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
          <p:cNvSpPr txBox="1"/>
          <p:nvPr/>
        </p:nvSpPr>
        <p:spPr>
          <a:xfrm>
            <a:off x="352259" y="6437376"/>
            <a:ext cx="417402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000"/>
              <a:buFont typeface="Arial"/>
              <a:buNone/>
            </a:pPr>
            <a:r>
              <a:rPr b="0" i="1" lang="en-US" sz="1000" u="none" cap="none" strike="noStrike">
                <a:solidFill>
                  <a:srgbClr val="7F7F7F"/>
                </a:solidFill>
                <a:latin typeface="Arial"/>
                <a:ea typeface="Arial"/>
                <a:cs typeface="Arial"/>
                <a:sym typeface="Arial"/>
              </a:rPr>
              <a:t>© Air Force Association</a:t>
            </a:r>
            <a:endParaRPr/>
          </a:p>
        </p:txBody>
      </p:sp>
      <p:sp>
        <p:nvSpPr>
          <p:cNvPr id="35" name="Google Shape;35;p3"/>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rgbClr val="7F7F7F"/>
                </a:solidFill>
                <a:latin typeface="Arial"/>
                <a:ea typeface="Arial"/>
                <a:cs typeface="Arial"/>
                <a:sym typeface="Arial"/>
              </a:defRPr>
            </a:lvl1pPr>
            <a:lvl2pPr indent="0" lvl="1" marL="0" algn="ctr">
              <a:spcBef>
                <a:spcPts val="0"/>
              </a:spcBef>
              <a:buNone/>
              <a:defRPr b="0" i="0" sz="1000" u="none" cap="none" strike="noStrike">
                <a:solidFill>
                  <a:srgbClr val="7F7F7F"/>
                </a:solidFill>
                <a:latin typeface="Arial"/>
                <a:ea typeface="Arial"/>
                <a:cs typeface="Arial"/>
                <a:sym typeface="Arial"/>
              </a:defRPr>
            </a:lvl2pPr>
            <a:lvl3pPr indent="0" lvl="2" marL="0" algn="ctr">
              <a:spcBef>
                <a:spcPts val="0"/>
              </a:spcBef>
              <a:buNone/>
              <a:defRPr b="0" i="0" sz="1000" u="none" cap="none" strike="noStrike">
                <a:solidFill>
                  <a:srgbClr val="7F7F7F"/>
                </a:solidFill>
                <a:latin typeface="Arial"/>
                <a:ea typeface="Arial"/>
                <a:cs typeface="Arial"/>
                <a:sym typeface="Arial"/>
              </a:defRPr>
            </a:lvl3pPr>
            <a:lvl4pPr indent="0" lvl="3" marL="0" algn="ctr">
              <a:spcBef>
                <a:spcPts val="0"/>
              </a:spcBef>
              <a:buNone/>
              <a:defRPr b="0" i="0" sz="1000" u="none" cap="none" strike="noStrike">
                <a:solidFill>
                  <a:srgbClr val="7F7F7F"/>
                </a:solidFill>
                <a:latin typeface="Arial"/>
                <a:ea typeface="Arial"/>
                <a:cs typeface="Arial"/>
                <a:sym typeface="Arial"/>
              </a:defRPr>
            </a:lvl4pPr>
            <a:lvl5pPr indent="0" lvl="4" marL="0" algn="ctr">
              <a:spcBef>
                <a:spcPts val="0"/>
              </a:spcBef>
              <a:buNone/>
              <a:defRPr b="0" i="0" sz="1000" u="none" cap="none" strike="noStrike">
                <a:solidFill>
                  <a:srgbClr val="7F7F7F"/>
                </a:solidFill>
                <a:latin typeface="Arial"/>
                <a:ea typeface="Arial"/>
                <a:cs typeface="Arial"/>
                <a:sym typeface="Arial"/>
              </a:defRPr>
            </a:lvl5pPr>
            <a:lvl6pPr indent="0" lvl="5" marL="0" algn="ctr">
              <a:spcBef>
                <a:spcPts val="0"/>
              </a:spcBef>
              <a:buNone/>
              <a:defRPr b="0" i="0" sz="1000" u="none" cap="none" strike="noStrike">
                <a:solidFill>
                  <a:srgbClr val="7F7F7F"/>
                </a:solidFill>
                <a:latin typeface="Arial"/>
                <a:ea typeface="Arial"/>
                <a:cs typeface="Arial"/>
                <a:sym typeface="Arial"/>
              </a:defRPr>
            </a:lvl6pPr>
            <a:lvl7pPr indent="0" lvl="6" marL="0" algn="ctr">
              <a:spcBef>
                <a:spcPts val="0"/>
              </a:spcBef>
              <a:buNone/>
              <a:defRPr b="0" i="0" sz="1000" u="none" cap="none" strike="noStrike">
                <a:solidFill>
                  <a:srgbClr val="7F7F7F"/>
                </a:solidFill>
                <a:latin typeface="Arial"/>
                <a:ea typeface="Arial"/>
                <a:cs typeface="Arial"/>
                <a:sym typeface="Arial"/>
              </a:defRPr>
            </a:lvl7pPr>
            <a:lvl8pPr indent="0" lvl="7" marL="0" algn="ctr">
              <a:spcBef>
                <a:spcPts val="0"/>
              </a:spcBef>
              <a:buNone/>
              <a:defRPr b="0" i="0" sz="1000" u="none" cap="none" strike="noStrike">
                <a:solidFill>
                  <a:srgbClr val="7F7F7F"/>
                </a:solidFill>
                <a:latin typeface="Arial"/>
                <a:ea typeface="Arial"/>
                <a:cs typeface="Arial"/>
                <a:sym typeface="Arial"/>
              </a:defRPr>
            </a:lvl8pPr>
            <a:lvl9pPr indent="0" lvl="8" marL="0" algn="ctr">
              <a:spcBef>
                <a:spcPts val="0"/>
              </a:spcBef>
              <a:buNone/>
              <a:defRPr b="0" i="0" sz="1000"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gradFill>
          <a:gsLst>
            <a:gs pos="0">
              <a:srgbClr val="B2B2B2"/>
            </a:gs>
            <a:gs pos="62000">
              <a:srgbClr val="A1A1A1"/>
            </a:gs>
            <a:gs pos="100000">
              <a:srgbClr val="808080"/>
            </a:gs>
          </a:gsLst>
          <a:lin ang="16200000" scaled="0"/>
        </a:gradFill>
      </p:bgPr>
    </p:bg>
    <p:spTree>
      <p:nvGrpSpPr>
        <p:cNvPr id="36" name="Shape 36"/>
        <p:cNvGrpSpPr/>
        <p:nvPr/>
      </p:nvGrpSpPr>
      <p:grpSpPr>
        <a:xfrm>
          <a:off x="0" y="0"/>
          <a:ext cx="0" cy="0"/>
          <a:chOff x="0" y="0"/>
          <a:chExt cx="0" cy="0"/>
        </a:xfrm>
      </p:grpSpPr>
      <p:sp>
        <p:nvSpPr>
          <p:cNvPr id="37" name="Google Shape;37;p4"/>
          <p:cNvSpPr txBox="1"/>
          <p:nvPr/>
        </p:nvSpPr>
        <p:spPr>
          <a:xfrm>
            <a:off x="7258229" y="6426244"/>
            <a:ext cx="4242321"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FFFF"/>
              </a:buClr>
              <a:buSzPts val="1100"/>
              <a:buFont typeface="Arial"/>
              <a:buNone/>
            </a:pPr>
            <a:r>
              <a:rPr b="0" i="1" lang="en-US" sz="1100" u="none" cap="none" strike="noStrike">
                <a:solidFill>
                  <a:srgbClr val="FFFFFF"/>
                </a:solidFill>
                <a:latin typeface="Arial"/>
                <a:ea typeface="Arial"/>
                <a:cs typeface="Arial"/>
                <a:sym typeface="Arial"/>
              </a:rPr>
              <a:t>A program of the Air Force Association</a:t>
            </a:r>
            <a:endParaRPr/>
          </a:p>
        </p:txBody>
      </p:sp>
      <p:pic>
        <p:nvPicPr>
          <p:cNvPr id="38" name="Google Shape;38;p4"/>
          <p:cNvPicPr preferRelativeResize="0"/>
          <p:nvPr/>
        </p:nvPicPr>
        <p:blipFill rotWithShape="1">
          <a:blip r:embed="rId2">
            <a:alphaModFix/>
          </a:blip>
          <a:srcRect b="0" l="0" r="0" t="0"/>
          <a:stretch/>
        </p:blipFill>
        <p:spPr>
          <a:xfrm>
            <a:off x="11520157" y="6411312"/>
            <a:ext cx="291069" cy="292744"/>
          </a:xfrm>
          <a:prstGeom prst="rect">
            <a:avLst/>
          </a:prstGeom>
          <a:noFill/>
          <a:ln>
            <a:noFill/>
          </a:ln>
        </p:spPr>
      </p:pic>
      <p:sp>
        <p:nvSpPr>
          <p:cNvPr id="39" name="Google Shape;39;p4"/>
          <p:cNvSpPr txBox="1"/>
          <p:nvPr/>
        </p:nvSpPr>
        <p:spPr>
          <a:xfrm>
            <a:off x="448734" y="6403000"/>
            <a:ext cx="284882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100"/>
              <a:buFont typeface="Arial"/>
              <a:buNone/>
            </a:pPr>
            <a:r>
              <a:rPr b="1" i="1" lang="en-US" sz="1100" u="none" cap="none" strike="noStrike">
                <a:solidFill>
                  <a:srgbClr val="FFFFFF"/>
                </a:solidFill>
                <a:latin typeface="Arial"/>
                <a:ea typeface="Arial"/>
                <a:cs typeface="Arial"/>
                <a:sym typeface="Arial"/>
              </a:rPr>
              <a:t>www.uscyberpatriot.org</a:t>
            </a:r>
            <a:endParaRPr/>
          </a:p>
        </p:txBody>
      </p:sp>
      <p:sp>
        <p:nvSpPr>
          <p:cNvPr id="40" name="Google Shape;40;p4"/>
          <p:cNvSpPr/>
          <p:nvPr/>
        </p:nvSpPr>
        <p:spPr>
          <a:xfrm>
            <a:off x="1625600" y="2438401"/>
            <a:ext cx="8940800" cy="1843043"/>
          </a:xfrm>
          <a:prstGeom prst="roundRect">
            <a:avLst>
              <a:gd fmla="val 6755" name="adj"/>
            </a:avLst>
          </a:prstGeom>
          <a:solidFill>
            <a:schemeClr val="lt1"/>
          </a:solidFill>
          <a:ln cap="flat" cmpd="sng" w="69850">
            <a:solidFill>
              <a:srgbClr val="FFFFFF">
                <a:alpha val="47450"/>
              </a:srgbClr>
            </a:solidFill>
            <a:prstDash val="solid"/>
            <a:round/>
            <a:headEnd len="sm" w="sm" type="none"/>
            <a:tailEnd len="sm" w="sm" type="none"/>
          </a:ln>
        </p:spPr>
        <p:txBody>
          <a:bodyPr anchorCtr="0" anchor="t" bIns="41025" lIns="82050" spcFirstLastPara="1" rIns="82050" wrap="square" tIns="41025">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262626"/>
              </a:solidFill>
              <a:latin typeface="Calibri"/>
              <a:ea typeface="Calibri"/>
              <a:cs typeface="Calibri"/>
              <a:sym typeface="Calibri"/>
            </a:endParaRPr>
          </a:p>
        </p:txBody>
      </p:sp>
      <p:sp>
        <p:nvSpPr>
          <p:cNvPr id="41" name="Google Shape;41;p4"/>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2800">
                <a:solidFill>
                  <a:srgbClr val="00B0F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4"/>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43" name="Google Shape;43;p4"/>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44" name="Google Shape;44;p4"/>
          <p:cNvSpPr txBox="1"/>
          <p:nvPr/>
        </p:nvSpPr>
        <p:spPr>
          <a:xfrm>
            <a:off x="1750568" y="379413"/>
            <a:ext cx="41847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US" sz="4000" u="none" cap="none" strike="noStrike">
                <a:solidFill>
                  <a:srgbClr val="FFFFFF"/>
                </a:solidFill>
                <a:latin typeface="Arial"/>
                <a:ea typeface="Arial"/>
                <a:cs typeface="Arial"/>
                <a:sym typeface="Arial"/>
              </a:rPr>
              <a:t>CYBERPATRIOT </a:t>
            </a:r>
            <a:endParaRPr b="0" i="0" sz="4000" u="none" cap="none" strike="noStrike">
              <a:solidFill>
                <a:srgbClr val="FFFFFF"/>
              </a:solidFill>
              <a:latin typeface="Arial"/>
              <a:ea typeface="Arial"/>
              <a:cs typeface="Arial"/>
              <a:sym typeface="Arial"/>
            </a:endParaRPr>
          </a:p>
        </p:txBody>
      </p:sp>
      <p:pic>
        <p:nvPicPr>
          <p:cNvPr id="45" name="Google Shape;45;p4"/>
          <p:cNvPicPr preferRelativeResize="0"/>
          <p:nvPr/>
        </p:nvPicPr>
        <p:blipFill rotWithShape="1">
          <a:blip r:embed="rId3">
            <a:alphaModFix/>
          </a:blip>
          <a:srcRect b="0" l="0" r="0" t="0"/>
          <a:stretch/>
        </p:blipFill>
        <p:spPr>
          <a:xfrm>
            <a:off x="454456" y="125754"/>
            <a:ext cx="1167452" cy="1167452"/>
          </a:xfrm>
          <a:prstGeom prst="rect">
            <a:avLst/>
          </a:prstGeom>
          <a:noFill/>
          <a:ln>
            <a:noFill/>
          </a:ln>
        </p:spPr>
      </p:pic>
      <p:sp>
        <p:nvSpPr>
          <p:cNvPr id="46" name="Google Shape;46;p4"/>
          <p:cNvSpPr txBox="1"/>
          <p:nvPr/>
        </p:nvSpPr>
        <p:spPr>
          <a:xfrm>
            <a:off x="6153912" y="417499"/>
            <a:ext cx="59618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THE AIR FORCE ASSOCIATION’S</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NATIONAL YOUTH CYBER EDUCATION PROGRAM</a:t>
            </a:r>
            <a:endParaRPr b="0" i="0" sz="1800" u="none" cap="none" strike="noStrike">
              <a:solidFill>
                <a:srgbClr val="FFFFFF"/>
              </a:solidFill>
              <a:latin typeface="Calibri"/>
              <a:ea typeface="Calibri"/>
              <a:cs typeface="Calibri"/>
              <a:sym typeface="Calibri"/>
            </a:endParaRPr>
          </a:p>
        </p:txBody>
      </p:sp>
      <p:cxnSp>
        <p:nvCxnSpPr>
          <p:cNvPr id="47" name="Google Shape;47;p4"/>
          <p:cNvCxnSpPr/>
          <p:nvPr/>
        </p:nvCxnSpPr>
        <p:spPr>
          <a:xfrm>
            <a:off x="6035040" y="356616"/>
            <a:ext cx="0" cy="795528"/>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 name="Google Shape;51;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 name="Google Shape;57;p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 name="Google Shape;64;p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 name="Google Shape;65;p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2" name="Google Shape;82;p1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3" name="Google Shape;83;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5.jpg"/><Relationship Id="rId8"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0.jp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1.jp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8.jp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ctrTitle"/>
          </p:nvPr>
        </p:nvSpPr>
        <p:spPr>
          <a:xfrm>
            <a:off x="1625600" y="2699442"/>
            <a:ext cx="8940800" cy="13360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7</a:t>
            </a:r>
            <a:br>
              <a:rPr lang="en-US"/>
            </a:br>
            <a:br>
              <a:rPr lang="en-US" sz="1050"/>
            </a:br>
            <a:r>
              <a:rPr b="0" lang="en-US" sz="2400">
                <a:solidFill>
                  <a:schemeClr val="dk1"/>
                </a:solidFill>
              </a:rPr>
              <a:t>Microsoft Windows Security Tools</a:t>
            </a:r>
            <a:endParaRPr b="0">
              <a:solidFill>
                <a:schemeClr val="dk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Windows Defender Security Center</a:t>
            </a:r>
            <a:endParaRPr/>
          </a:p>
        </p:txBody>
      </p:sp>
      <p:sp>
        <p:nvSpPr>
          <p:cNvPr id="205" name="Google Shape;205;p24"/>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000"/>
              <a:t>Window Defender is an important defensive tool in Windows. To open Windows Defender: </a:t>
            </a:r>
            <a:endParaRPr/>
          </a:p>
          <a:p>
            <a:pPr indent="-228600" lvl="0" marL="228600" rtl="0" algn="l">
              <a:spcBef>
                <a:spcPts val="1000"/>
              </a:spcBef>
              <a:spcAft>
                <a:spcPts val="0"/>
              </a:spcAft>
              <a:buClr>
                <a:schemeClr val="accent1"/>
              </a:buClr>
              <a:buSzPts val="2000"/>
              <a:buChar char="•"/>
            </a:pPr>
            <a:r>
              <a:rPr lang="en-US" sz="2000">
                <a:solidFill>
                  <a:schemeClr val="accent1"/>
                </a:solidFill>
              </a:rPr>
              <a:t>Click Start → Settings→ Windows Settings → Update and Security → Windows Security</a:t>
            </a:r>
            <a:endParaRPr/>
          </a:p>
          <a:p>
            <a:pPr indent="-228600" lvl="0" marL="228600" rtl="0" algn="l">
              <a:spcBef>
                <a:spcPts val="1000"/>
              </a:spcBef>
              <a:spcAft>
                <a:spcPts val="0"/>
              </a:spcAft>
              <a:buClr>
                <a:schemeClr val="accent1"/>
              </a:buClr>
              <a:buSzPts val="2000"/>
              <a:buChar char="•"/>
            </a:pPr>
            <a:r>
              <a:rPr b="1" lang="en-US" sz="2000">
                <a:solidFill>
                  <a:schemeClr val="accent1"/>
                </a:solidFill>
              </a:rPr>
              <a:t>OR</a:t>
            </a:r>
            <a:r>
              <a:rPr lang="en-US" sz="2000">
                <a:solidFill>
                  <a:schemeClr val="accent1"/>
                </a:solidFill>
              </a:rPr>
              <a:t> Click Start → Control Panel→ System and Security → Security and Maintenance→ Security </a:t>
            </a:r>
            <a:endParaRPr/>
          </a:p>
          <a:p>
            <a:pPr indent="-228600" lvl="0" marL="228600" rtl="0" algn="l">
              <a:spcBef>
                <a:spcPts val="1000"/>
              </a:spcBef>
              <a:spcAft>
                <a:spcPts val="0"/>
              </a:spcAft>
              <a:buClr>
                <a:schemeClr val="dk1"/>
              </a:buClr>
              <a:buSzPts val="2000"/>
              <a:buChar char="•"/>
            </a:pPr>
            <a:r>
              <a:rPr lang="en-US" sz="2000"/>
              <a:t>Notifies you if Windows identifies problems</a:t>
            </a:r>
            <a:br>
              <a:rPr lang="en-US" sz="2000"/>
            </a:br>
            <a:r>
              <a:rPr lang="en-US" sz="2000"/>
              <a:t>with or updates for:</a:t>
            </a:r>
            <a:endParaRPr/>
          </a:p>
          <a:p>
            <a:pPr indent="-285750" lvl="1" marL="742950" rtl="0" algn="l">
              <a:spcBef>
                <a:spcPts val="900"/>
              </a:spcBef>
              <a:spcAft>
                <a:spcPts val="0"/>
              </a:spcAft>
              <a:buClr>
                <a:schemeClr val="dk1"/>
              </a:buClr>
              <a:buSzPts val="1600"/>
              <a:buChar char="–"/>
            </a:pPr>
            <a:r>
              <a:rPr lang="en-US" sz="1600"/>
              <a:t>Windows Updates</a:t>
            </a:r>
            <a:endParaRPr/>
          </a:p>
          <a:p>
            <a:pPr indent="-285750" lvl="1" marL="742950" rtl="0" algn="l">
              <a:spcBef>
                <a:spcPts val="600"/>
              </a:spcBef>
              <a:spcAft>
                <a:spcPts val="0"/>
              </a:spcAft>
              <a:buClr>
                <a:schemeClr val="dk1"/>
              </a:buClr>
              <a:buSzPts val="1600"/>
              <a:buChar char="–"/>
            </a:pPr>
            <a:r>
              <a:rPr lang="en-US" sz="1600"/>
              <a:t>Internet security settings</a:t>
            </a:r>
            <a:endParaRPr/>
          </a:p>
          <a:p>
            <a:pPr indent="-285750" lvl="1" marL="742950" rtl="0" algn="l">
              <a:spcBef>
                <a:spcPts val="600"/>
              </a:spcBef>
              <a:spcAft>
                <a:spcPts val="0"/>
              </a:spcAft>
              <a:buClr>
                <a:schemeClr val="dk1"/>
              </a:buClr>
              <a:buSzPts val="1600"/>
              <a:buChar char="–"/>
            </a:pPr>
            <a:r>
              <a:rPr lang="en-US" sz="1600"/>
              <a:t>Network firewall</a:t>
            </a:r>
            <a:endParaRPr/>
          </a:p>
          <a:p>
            <a:pPr indent="-285750" lvl="1" marL="742950" rtl="0" algn="l">
              <a:spcBef>
                <a:spcPts val="600"/>
              </a:spcBef>
              <a:spcAft>
                <a:spcPts val="0"/>
              </a:spcAft>
              <a:buClr>
                <a:schemeClr val="dk1"/>
              </a:buClr>
              <a:buSzPts val="1600"/>
              <a:buChar char="–"/>
            </a:pPr>
            <a:r>
              <a:rPr lang="en-US" sz="1600"/>
              <a:t>Spyware and related protection</a:t>
            </a:r>
            <a:endParaRPr/>
          </a:p>
          <a:p>
            <a:pPr indent="-285750" lvl="1" marL="742950" rtl="0" algn="l">
              <a:spcBef>
                <a:spcPts val="600"/>
              </a:spcBef>
              <a:spcAft>
                <a:spcPts val="0"/>
              </a:spcAft>
              <a:buClr>
                <a:schemeClr val="dk1"/>
              </a:buClr>
              <a:buSzPts val="1600"/>
              <a:buChar char="–"/>
            </a:pPr>
            <a:r>
              <a:rPr lang="en-US" sz="1600"/>
              <a:t>User Account Control</a:t>
            </a:r>
            <a:endParaRPr/>
          </a:p>
          <a:p>
            <a:pPr indent="-285750" lvl="1" marL="742950" rtl="0" algn="l">
              <a:spcBef>
                <a:spcPts val="600"/>
              </a:spcBef>
              <a:spcAft>
                <a:spcPts val="0"/>
              </a:spcAft>
              <a:buClr>
                <a:schemeClr val="dk1"/>
              </a:buClr>
              <a:buSzPts val="1600"/>
              <a:buChar char="–"/>
            </a:pPr>
            <a:r>
              <a:rPr lang="en-US" sz="1600"/>
              <a:t>Virus protections</a:t>
            </a:r>
            <a:endParaRPr/>
          </a:p>
          <a:p>
            <a:pPr indent="-285750" lvl="1" marL="742950" rtl="0" algn="l">
              <a:spcBef>
                <a:spcPts val="600"/>
              </a:spcBef>
              <a:spcAft>
                <a:spcPts val="0"/>
              </a:spcAft>
              <a:buClr>
                <a:schemeClr val="dk1"/>
              </a:buClr>
              <a:buSzPts val="1600"/>
              <a:buChar char="–"/>
            </a:pPr>
            <a:r>
              <a:rPr lang="en-US" sz="1600"/>
              <a:t>Windows Backups</a:t>
            </a:r>
            <a:endParaRPr/>
          </a:p>
        </p:txBody>
      </p:sp>
      <p:sp>
        <p:nvSpPr>
          <p:cNvPr id="206" name="Google Shape;206;p24"/>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07" name="Google Shape;207;p24"/>
          <p:cNvPicPr preferRelativeResize="0"/>
          <p:nvPr/>
        </p:nvPicPr>
        <p:blipFill rotWithShape="1">
          <a:blip r:embed="rId3">
            <a:alphaModFix/>
          </a:blip>
          <a:srcRect b="0" l="0" r="20225" t="0"/>
          <a:stretch/>
        </p:blipFill>
        <p:spPr>
          <a:xfrm>
            <a:off x="6501164" y="3091543"/>
            <a:ext cx="4538135" cy="3037114"/>
          </a:xfrm>
          <a:prstGeom prst="rect">
            <a:avLst/>
          </a:prstGeom>
          <a:noFill/>
          <a:ln cap="flat" cmpd="sng" w="25400">
            <a:solidFill>
              <a:schemeClr val="dk1"/>
            </a:solidFill>
            <a:prstDash val="solid"/>
            <a:round/>
            <a:headEnd len="sm" w="sm" type="none"/>
            <a:tailEnd len="sm" w="sm" type="none"/>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Firewalls</a:t>
            </a:r>
            <a:endParaRPr/>
          </a:p>
        </p:txBody>
      </p:sp>
      <p:sp>
        <p:nvSpPr>
          <p:cNvPr id="214" name="Google Shape;214;p25"/>
          <p:cNvSpPr txBox="1"/>
          <p:nvPr>
            <p:ph idx="1" type="body"/>
          </p:nvPr>
        </p:nvSpPr>
        <p:spPr>
          <a:xfrm>
            <a:off x="731520" y="1509623"/>
            <a:ext cx="4711337"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2000"/>
              <a:buChar char="•"/>
            </a:pPr>
            <a:r>
              <a:rPr lang="en-US" sz="2000"/>
              <a:t>Reject or allow data packets through to users based on custom settings</a:t>
            </a:r>
            <a:endParaRPr/>
          </a:p>
          <a:p>
            <a:pPr indent="-228600" lvl="0" marL="228600" rtl="0" algn="l">
              <a:spcBef>
                <a:spcPts val="1000"/>
              </a:spcBef>
              <a:spcAft>
                <a:spcPts val="0"/>
              </a:spcAft>
              <a:buClr>
                <a:schemeClr val="dk1"/>
              </a:buClr>
              <a:buSzPts val="2000"/>
              <a:buChar char="•"/>
            </a:pPr>
            <a:r>
              <a:rPr lang="en-US" sz="2000"/>
              <a:t>Essential to security and should always be turned ‘</a:t>
            </a:r>
            <a:r>
              <a:rPr b="1" lang="en-US" sz="2000"/>
              <a:t>on</a:t>
            </a:r>
            <a:r>
              <a:rPr lang="en-US" sz="2000"/>
              <a:t>’ and use “Recommended Settings” at a minimum</a:t>
            </a:r>
            <a:endParaRPr/>
          </a:p>
          <a:p>
            <a:pPr indent="-228600" lvl="0" marL="228600" rtl="0" algn="l">
              <a:spcBef>
                <a:spcPts val="0"/>
              </a:spcBef>
              <a:spcAft>
                <a:spcPts val="0"/>
              </a:spcAft>
              <a:buClr>
                <a:schemeClr val="accent1"/>
              </a:buClr>
              <a:buSzPts val="2000"/>
              <a:buChar char="•"/>
            </a:pPr>
            <a:r>
              <a:rPr lang="en-US" sz="2000">
                <a:solidFill>
                  <a:schemeClr val="accent1"/>
                </a:solidFill>
              </a:rPr>
              <a:t>Click Start → Windows Settings → Update and Security → Windows Security → Firewall &amp; network protection</a:t>
            </a:r>
            <a:endParaRPr/>
          </a:p>
          <a:p>
            <a:pPr indent="-228600" lvl="0" marL="228600" rtl="0" algn="l">
              <a:spcBef>
                <a:spcPts val="1000"/>
              </a:spcBef>
              <a:spcAft>
                <a:spcPts val="0"/>
              </a:spcAft>
              <a:buClr>
                <a:schemeClr val="accent1"/>
              </a:buClr>
              <a:buSzPts val="2000"/>
              <a:buChar char="•"/>
            </a:pPr>
            <a:r>
              <a:rPr b="1" lang="en-US" sz="2000">
                <a:solidFill>
                  <a:schemeClr val="accent1"/>
                </a:solidFill>
              </a:rPr>
              <a:t>OR</a:t>
            </a:r>
            <a:r>
              <a:rPr lang="en-US" sz="2000">
                <a:solidFill>
                  <a:schemeClr val="accent1"/>
                </a:solidFill>
              </a:rPr>
              <a:t> Right Click Start → Control Panel→ Windows (Defender) Firewall</a:t>
            </a:r>
            <a:endParaRPr/>
          </a:p>
          <a:p>
            <a:pPr indent="-228600" lvl="0" marL="228600" rtl="0" algn="l">
              <a:spcBef>
                <a:spcPts val="1000"/>
              </a:spcBef>
              <a:spcAft>
                <a:spcPts val="0"/>
              </a:spcAft>
              <a:buClr>
                <a:schemeClr val="accent1"/>
              </a:buClr>
              <a:buSzPts val="2000"/>
              <a:buChar char="•"/>
            </a:pPr>
            <a:r>
              <a:rPr b="1" lang="en-US" sz="2000">
                <a:solidFill>
                  <a:schemeClr val="accent1"/>
                </a:solidFill>
              </a:rPr>
              <a:t>OR</a:t>
            </a:r>
            <a:r>
              <a:rPr lang="en-US" sz="2000">
                <a:solidFill>
                  <a:schemeClr val="accent1"/>
                </a:solidFill>
              </a:rPr>
              <a:t> Search→ Firewall</a:t>
            </a:r>
            <a:endParaRPr/>
          </a:p>
        </p:txBody>
      </p:sp>
      <p:sp>
        <p:nvSpPr>
          <p:cNvPr id="215" name="Google Shape;215;p25"/>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16" name="Google Shape;216;p25"/>
          <p:cNvGrpSpPr/>
          <p:nvPr/>
        </p:nvGrpSpPr>
        <p:grpSpPr>
          <a:xfrm>
            <a:off x="6402186" y="1370648"/>
            <a:ext cx="5232270" cy="1024281"/>
            <a:chOff x="2697276" y="2880144"/>
            <a:chExt cx="6165084" cy="1246261"/>
          </a:xfrm>
        </p:grpSpPr>
        <p:grpSp>
          <p:nvGrpSpPr>
            <p:cNvPr id="217" name="Google Shape;217;p25"/>
            <p:cNvGrpSpPr/>
            <p:nvPr/>
          </p:nvGrpSpPr>
          <p:grpSpPr>
            <a:xfrm>
              <a:off x="2697276" y="2880144"/>
              <a:ext cx="6165084" cy="1246261"/>
              <a:chOff x="1066144" y="2865489"/>
              <a:chExt cx="7153562" cy="1446080"/>
            </a:xfrm>
          </p:grpSpPr>
          <p:pic>
            <p:nvPicPr>
              <p:cNvPr descr="C:\Users\L.Walczak\AppData\Local\Microsoft\Windows\Temporary Internet Files\Content.IE5\D2YBM0OZ\MP900442441[2].jpg" id="218" name="Google Shape;218;p25"/>
              <p:cNvPicPr preferRelativeResize="0"/>
              <p:nvPr/>
            </p:nvPicPr>
            <p:blipFill rotWithShape="1">
              <a:blip r:embed="rId3">
                <a:alphaModFix/>
              </a:blip>
              <a:srcRect b="0" l="0" r="0" t="0"/>
              <a:stretch/>
            </p:blipFill>
            <p:spPr>
              <a:xfrm>
                <a:off x="1066144" y="3189347"/>
                <a:ext cx="964343" cy="910206"/>
              </a:xfrm>
              <a:prstGeom prst="ellipse">
                <a:avLst/>
              </a:prstGeom>
              <a:noFill/>
              <a:ln>
                <a:noFill/>
              </a:ln>
            </p:spPr>
          </p:pic>
          <p:cxnSp>
            <p:nvCxnSpPr>
              <p:cNvPr id="219" name="Google Shape;219;p25"/>
              <p:cNvCxnSpPr/>
              <p:nvPr/>
            </p:nvCxnSpPr>
            <p:spPr>
              <a:xfrm flipH="1" rot="10800000">
                <a:off x="6771058" y="3339112"/>
                <a:ext cx="560448" cy="278674"/>
              </a:xfrm>
              <a:prstGeom prst="straightConnector1">
                <a:avLst/>
              </a:prstGeom>
              <a:noFill/>
              <a:ln cap="flat" cmpd="sng" w="25400">
                <a:solidFill>
                  <a:schemeClr val="accent4"/>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descr="C:\Users\L.Walczak\AppData\Local\Microsoft\Windows\Temporary Internet Files\Content.IE5\97H917Z3\MC900433944[1].png" id="220" name="Google Shape;220;p25"/>
              <p:cNvPicPr preferRelativeResize="0"/>
              <p:nvPr/>
            </p:nvPicPr>
            <p:blipFill rotWithShape="1">
              <a:blip r:embed="rId4">
                <a:alphaModFix/>
              </a:blip>
              <a:srcRect b="0" l="0" r="0" t="0"/>
              <a:stretch/>
            </p:blipFill>
            <p:spPr>
              <a:xfrm>
                <a:off x="7331506" y="2865489"/>
                <a:ext cx="731520" cy="731520"/>
              </a:xfrm>
              <a:prstGeom prst="rect">
                <a:avLst/>
              </a:prstGeom>
              <a:noFill/>
              <a:ln>
                <a:noFill/>
              </a:ln>
            </p:spPr>
          </p:pic>
          <p:cxnSp>
            <p:nvCxnSpPr>
              <p:cNvPr id="221" name="Google Shape;221;p25"/>
              <p:cNvCxnSpPr/>
              <p:nvPr/>
            </p:nvCxnSpPr>
            <p:spPr>
              <a:xfrm>
                <a:off x="4111150" y="3631831"/>
                <a:ext cx="1645920" cy="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grpSp>
            <p:nvGrpSpPr>
              <p:cNvPr id="222" name="Google Shape;222;p25"/>
              <p:cNvGrpSpPr/>
              <p:nvPr/>
            </p:nvGrpSpPr>
            <p:grpSpPr>
              <a:xfrm>
                <a:off x="2942690" y="3258094"/>
                <a:ext cx="1066803" cy="527691"/>
                <a:chOff x="4451926" y="1519434"/>
                <a:chExt cx="1066803" cy="527691"/>
              </a:xfrm>
            </p:grpSpPr>
            <p:sp>
              <p:nvSpPr>
                <p:cNvPr id="223" name="Google Shape;223;p25"/>
                <p:cNvSpPr/>
                <p:nvPr/>
              </p:nvSpPr>
              <p:spPr>
                <a:xfrm flipH="1" rot="699250">
                  <a:off x="5255391" y="1519290"/>
                  <a:ext cx="45719" cy="461962"/>
                </a:xfrm>
                <a:prstGeom prst="roundRect">
                  <a:avLst>
                    <a:gd fmla="val 50000" name="adj"/>
                  </a:avLst>
                </a:prstGeom>
                <a:solidFill>
                  <a:srgbClr val="26262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5"/>
                <p:cNvSpPr/>
                <p:nvPr/>
              </p:nvSpPr>
              <p:spPr>
                <a:xfrm rot="-699250">
                  <a:off x="4715464" y="1527054"/>
                  <a:ext cx="45719" cy="461962"/>
                </a:xfrm>
                <a:prstGeom prst="roundRect">
                  <a:avLst>
                    <a:gd fmla="val 50000" name="adj"/>
                  </a:avLst>
                </a:prstGeom>
                <a:solidFill>
                  <a:srgbClr val="26262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5" name="Google Shape;225;p25"/>
                <p:cNvGrpSpPr/>
                <p:nvPr/>
              </p:nvGrpSpPr>
              <p:grpSpPr>
                <a:xfrm>
                  <a:off x="4451926" y="1771692"/>
                  <a:ext cx="1066803" cy="275433"/>
                  <a:chOff x="3752849" y="1546223"/>
                  <a:chExt cx="1066803" cy="275433"/>
                </a:xfrm>
              </p:grpSpPr>
              <p:sp>
                <p:nvSpPr>
                  <p:cNvPr id="226" name="Google Shape;226;p25"/>
                  <p:cNvSpPr/>
                  <p:nvPr/>
                </p:nvSpPr>
                <p:spPr>
                  <a:xfrm>
                    <a:off x="3848101" y="1546223"/>
                    <a:ext cx="971551" cy="189708"/>
                  </a:xfrm>
                  <a:prstGeom prst="roundRect">
                    <a:avLst>
                      <a:gd fmla="val 16667" name="adj"/>
                    </a:avLst>
                  </a:prstGeom>
                  <a:solidFill>
                    <a:srgbClr val="6F6F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25"/>
                  <p:cNvSpPr/>
                  <p:nvPr/>
                </p:nvSpPr>
                <p:spPr>
                  <a:xfrm>
                    <a:off x="3764756" y="1565274"/>
                    <a:ext cx="1051560" cy="246857"/>
                  </a:xfrm>
                  <a:prstGeom prst="cube">
                    <a:avLst>
                      <a:gd fmla="val 35633" name="adj"/>
                    </a:avLst>
                  </a:prstGeom>
                  <a:gradFill>
                    <a:gsLst>
                      <a:gs pos="0">
                        <a:srgbClr val="3F3F3F"/>
                      </a:gs>
                      <a:gs pos="82001">
                        <a:srgbClr val="3F3F3F"/>
                      </a:gs>
                      <a:gs pos="100000">
                        <a:srgbClr val="595959"/>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0</a:t>
                    </a:r>
                    <a:endParaRPr/>
                  </a:p>
                </p:txBody>
              </p:sp>
              <p:sp>
                <p:nvSpPr>
                  <p:cNvPr id="228" name="Google Shape;228;p25"/>
                  <p:cNvSpPr/>
                  <p:nvPr/>
                </p:nvSpPr>
                <p:spPr>
                  <a:xfrm>
                    <a:off x="3752849" y="1648618"/>
                    <a:ext cx="981076" cy="173038"/>
                  </a:xfrm>
                  <a:prstGeom prst="roundRect">
                    <a:avLst>
                      <a:gd fmla="val 14299" name="adj"/>
                    </a:avLst>
                  </a:prstGeom>
                  <a:solidFill>
                    <a:srgbClr val="4D4D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 name="Google Shape;229;p25"/>
                <p:cNvSpPr/>
                <p:nvPr/>
              </p:nvSpPr>
              <p:spPr>
                <a:xfrm>
                  <a:off x="5331560" y="1910124"/>
                  <a:ext cx="36576" cy="36576"/>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5"/>
                <p:cNvSpPr/>
                <p:nvPr/>
              </p:nvSpPr>
              <p:spPr>
                <a:xfrm>
                  <a:off x="5281555" y="1910124"/>
                  <a:ext cx="27432" cy="27432"/>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5"/>
                <p:cNvSpPr/>
                <p:nvPr/>
              </p:nvSpPr>
              <p:spPr>
                <a:xfrm>
                  <a:off x="5231548" y="1910124"/>
                  <a:ext cx="27432" cy="27432"/>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5"/>
                <p:cNvSpPr/>
                <p:nvPr/>
              </p:nvSpPr>
              <p:spPr>
                <a:xfrm>
                  <a:off x="4534318" y="1917108"/>
                  <a:ext cx="346075" cy="61595"/>
                </a:xfrm>
                <a:prstGeom prst="rect">
                  <a:avLst/>
                </a:prstGeom>
                <a:noFill/>
                <a:ln cap="flat" cmpd="sng" w="9525">
                  <a:solidFill>
                    <a:srgbClr val="3F3F3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25"/>
                <p:cNvSpPr/>
                <p:nvPr/>
              </p:nvSpPr>
              <p:spPr>
                <a:xfrm>
                  <a:off x="5341085" y="1968226"/>
                  <a:ext cx="27432" cy="27432"/>
                </a:xfrm>
                <a:prstGeom prst="ellipse">
                  <a:avLst/>
                </a:prstGeom>
                <a:solidFill>
                  <a:srgbClr val="FF2F2F"/>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5"/>
                <p:cNvSpPr/>
                <p:nvPr/>
              </p:nvSpPr>
              <p:spPr>
                <a:xfrm>
                  <a:off x="5281555" y="1968226"/>
                  <a:ext cx="27432" cy="27432"/>
                </a:xfrm>
                <a:prstGeom prst="ellipse">
                  <a:avLst/>
                </a:prstGeom>
                <a:solidFill>
                  <a:srgbClr val="FFFF99"/>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25"/>
                <p:cNvSpPr/>
                <p:nvPr/>
              </p:nvSpPr>
              <p:spPr>
                <a:xfrm>
                  <a:off x="5231548" y="1968226"/>
                  <a:ext cx="27432" cy="27432"/>
                </a:xfrm>
                <a:prstGeom prst="ellipse">
                  <a:avLst/>
                </a:prstGeom>
                <a:solidFill>
                  <a:srgbClr val="FFFF99"/>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6" name="Google Shape;236;p25"/>
              <p:cNvGrpSpPr/>
              <p:nvPr/>
            </p:nvGrpSpPr>
            <p:grpSpPr>
              <a:xfrm>
                <a:off x="5836780" y="3499008"/>
                <a:ext cx="834842" cy="217174"/>
                <a:chOff x="2743200" y="1435098"/>
                <a:chExt cx="1993900" cy="419100"/>
              </a:xfrm>
            </p:grpSpPr>
            <p:sp>
              <p:nvSpPr>
                <p:cNvPr id="237" name="Google Shape;237;p25"/>
                <p:cNvSpPr/>
                <p:nvPr/>
              </p:nvSpPr>
              <p:spPr>
                <a:xfrm>
                  <a:off x="2743200" y="1435098"/>
                  <a:ext cx="1993900" cy="419100"/>
                </a:xfrm>
                <a:prstGeom prst="cube">
                  <a:avLst>
                    <a:gd fmla="val 51563" name="adj"/>
                  </a:avLst>
                </a:prstGeom>
                <a:gradFill>
                  <a:gsLst>
                    <a:gs pos="0">
                      <a:srgbClr val="C7C7C7"/>
                    </a:gs>
                    <a:gs pos="82001">
                      <a:srgbClr val="C7C7C7"/>
                    </a:gs>
                    <a:gs pos="100000">
                      <a:srgbClr val="A5A5A5"/>
                    </a:gs>
                  </a:gsLst>
                  <a:path path="circle">
                    <a:fillToRect b="100%" l="100%"/>
                  </a:path>
                  <a:tileRect r="-100%" t="-100%"/>
                </a:gradFill>
                <a:ln cap="flat" cmpd="sng" w="952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5"/>
                <p:cNvSpPr/>
                <p:nvPr/>
              </p:nvSpPr>
              <p:spPr>
                <a:xfrm>
                  <a:off x="363140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5"/>
                <p:cNvSpPr/>
                <p:nvPr/>
              </p:nvSpPr>
              <p:spPr>
                <a:xfrm>
                  <a:off x="363140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5"/>
                <p:cNvSpPr/>
                <p:nvPr/>
              </p:nvSpPr>
              <p:spPr>
                <a:xfrm>
                  <a:off x="372348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5"/>
                <p:cNvSpPr/>
                <p:nvPr/>
              </p:nvSpPr>
              <p:spPr>
                <a:xfrm>
                  <a:off x="372348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5"/>
                <p:cNvSpPr/>
                <p:nvPr/>
              </p:nvSpPr>
              <p:spPr>
                <a:xfrm>
                  <a:off x="381555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5"/>
                <p:cNvSpPr/>
                <p:nvPr/>
              </p:nvSpPr>
              <p:spPr>
                <a:xfrm>
                  <a:off x="381555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25"/>
                <p:cNvSpPr/>
                <p:nvPr/>
              </p:nvSpPr>
              <p:spPr>
                <a:xfrm>
                  <a:off x="390763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5"/>
                <p:cNvSpPr/>
                <p:nvPr/>
              </p:nvSpPr>
              <p:spPr>
                <a:xfrm>
                  <a:off x="390763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25"/>
                <p:cNvSpPr/>
                <p:nvPr/>
              </p:nvSpPr>
              <p:spPr>
                <a:xfrm>
                  <a:off x="399970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25"/>
                <p:cNvSpPr/>
                <p:nvPr/>
              </p:nvSpPr>
              <p:spPr>
                <a:xfrm>
                  <a:off x="399970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5"/>
                <p:cNvSpPr/>
                <p:nvPr/>
              </p:nvSpPr>
              <p:spPr>
                <a:xfrm>
                  <a:off x="409178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25"/>
                <p:cNvSpPr/>
                <p:nvPr/>
              </p:nvSpPr>
              <p:spPr>
                <a:xfrm>
                  <a:off x="409178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25"/>
                <p:cNvSpPr/>
                <p:nvPr/>
              </p:nvSpPr>
              <p:spPr>
                <a:xfrm>
                  <a:off x="418385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5"/>
                <p:cNvSpPr/>
                <p:nvPr/>
              </p:nvSpPr>
              <p:spPr>
                <a:xfrm>
                  <a:off x="418385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5"/>
                <p:cNvSpPr/>
                <p:nvPr/>
              </p:nvSpPr>
              <p:spPr>
                <a:xfrm>
                  <a:off x="427593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5"/>
                <p:cNvSpPr/>
                <p:nvPr/>
              </p:nvSpPr>
              <p:spPr>
                <a:xfrm>
                  <a:off x="427593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5"/>
                <p:cNvSpPr/>
                <p:nvPr/>
              </p:nvSpPr>
              <p:spPr>
                <a:xfrm>
                  <a:off x="2774950" y="16700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25"/>
                <p:cNvSpPr/>
                <p:nvPr/>
              </p:nvSpPr>
              <p:spPr>
                <a:xfrm>
                  <a:off x="2774950" y="172720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5"/>
                <p:cNvSpPr/>
                <p:nvPr/>
              </p:nvSpPr>
              <p:spPr>
                <a:xfrm>
                  <a:off x="2774950" y="17843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5"/>
                <p:cNvSpPr/>
                <p:nvPr/>
              </p:nvSpPr>
              <p:spPr>
                <a:xfrm>
                  <a:off x="2830512" y="16700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5"/>
                <p:cNvSpPr/>
                <p:nvPr/>
              </p:nvSpPr>
              <p:spPr>
                <a:xfrm>
                  <a:off x="2830512" y="172720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5"/>
                <p:cNvSpPr/>
                <p:nvPr/>
              </p:nvSpPr>
              <p:spPr>
                <a:xfrm>
                  <a:off x="2830512" y="17843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 name="Google Shape;260;p25"/>
              <p:cNvCxnSpPr/>
              <p:nvPr/>
            </p:nvCxnSpPr>
            <p:spPr>
              <a:xfrm>
                <a:off x="2148521" y="3654691"/>
                <a:ext cx="731520" cy="0"/>
              </a:xfrm>
              <a:prstGeom prst="straightConnector1">
                <a:avLst/>
              </a:prstGeom>
              <a:noFill/>
              <a:ln cap="flat" cmpd="sng" w="25400">
                <a:solidFill>
                  <a:schemeClr val="accent3"/>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61" name="Google Shape;261;p25"/>
              <p:cNvCxnSpPr/>
              <p:nvPr/>
            </p:nvCxnSpPr>
            <p:spPr>
              <a:xfrm>
                <a:off x="6760327" y="3739868"/>
                <a:ext cx="607243" cy="251661"/>
              </a:xfrm>
              <a:prstGeom prst="straightConnector1">
                <a:avLst/>
              </a:prstGeom>
              <a:noFill/>
              <a:ln cap="flat" cmpd="sng" w="25400">
                <a:solidFill>
                  <a:schemeClr val="accent4"/>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262" name="Google Shape;262;p25"/>
              <p:cNvPicPr preferRelativeResize="0"/>
              <p:nvPr/>
            </p:nvPicPr>
            <p:blipFill rotWithShape="1">
              <a:blip r:embed="rId5">
                <a:alphaModFix/>
              </a:blip>
              <a:srcRect b="0" l="0" r="0" t="0"/>
              <a:stretch/>
            </p:blipFill>
            <p:spPr>
              <a:xfrm>
                <a:off x="7396746" y="3488609"/>
                <a:ext cx="822960" cy="822960"/>
              </a:xfrm>
              <a:prstGeom prst="rect">
                <a:avLst/>
              </a:prstGeom>
              <a:noFill/>
              <a:ln>
                <a:noFill/>
              </a:ln>
            </p:spPr>
          </p:pic>
        </p:grpSp>
        <p:pic>
          <p:nvPicPr>
            <p:cNvPr descr="C:\Users\L.Walczak\AppData\Local\Microsoft\Windows\Temporary Internet Files\Content.IE5\4A0JS4CO\MC900431622[1].png" id="263" name="Google Shape;263;p25"/>
            <p:cNvPicPr preferRelativeResize="0"/>
            <p:nvPr/>
          </p:nvPicPr>
          <p:blipFill rotWithShape="1">
            <a:blip r:embed="rId6">
              <a:alphaModFix/>
            </a:blip>
            <a:srcRect b="0" l="0" r="0" t="0"/>
            <a:stretch/>
          </p:blipFill>
          <p:spPr>
            <a:xfrm flipH="1">
              <a:off x="5587134" y="3256776"/>
              <a:ext cx="504543" cy="504543"/>
            </a:xfrm>
            <a:prstGeom prst="rect">
              <a:avLst/>
            </a:prstGeom>
            <a:noFill/>
            <a:ln>
              <a:noFill/>
            </a:ln>
          </p:spPr>
        </p:pic>
      </p:grpSp>
      <p:pic>
        <p:nvPicPr>
          <p:cNvPr id="264" name="Google Shape;264;p25"/>
          <p:cNvPicPr preferRelativeResize="0"/>
          <p:nvPr/>
        </p:nvPicPr>
        <p:blipFill rotWithShape="1">
          <a:blip r:embed="rId7">
            <a:alphaModFix/>
          </a:blip>
          <a:srcRect b="0" l="0" r="0" t="0"/>
          <a:stretch/>
        </p:blipFill>
        <p:spPr>
          <a:xfrm>
            <a:off x="8799182" y="3100658"/>
            <a:ext cx="3073385" cy="2157141"/>
          </a:xfrm>
          <a:prstGeom prst="rect">
            <a:avLst/>
          </a:prstGeom>
          <a:noFill/>
          <a:ln cap="flat" cmpd="sng" w="12700">
            <a:solidFill>
              <a:schemeClr val="dk1"/>
            </a:solidFill>
            <a:prstDash val="solid"/>
            <a:round/>
            <a:headEnd len="sm" w="sm" type="none"/>
            <a:tailEnd len="sm" w="sm" type="none"/>
          </a:ln>
        </p:spPr>
      </p:pic>
      <p:pic>
        <p:nvPicPr>
          <p:cNvPr id="265" name="Google Shape;265;p25"/>
          <p:cNvPicPr preferRelativeResize="0"/>
          <p:nvPr/>
        </p:nvPicPr>
        <p:blipFill rotWithShape="1">
          <a:blip r:embed="rId8">
            <a:alphaModFix/>
          </a:blip>
          <a:srcRect b="0" l="0" r="0" t="0"/>
          <a:stretch/>
        </p:blipFill>
        <p:spPr>
          <a:xfrm>
            <a:off x="5635987" y="3100088"/>
            <a:ext cx="2963727" cy="2151151"/>
          </a:xfrm>
          <a:prstGeom prst="rect">
            <a:avLst/>
          </a:prstGeom>
          <a:noFill/>
          <a:ln cap="flat" cmpd="sng" w="12700">
            <a:solidFill>
              <a:schemeClr val="dk1"/>
            </a:solidFill>
            <a:prstDash val="solid"/>
            <a:round/>
            <a:headEnd len="sm" w="sm" type="none"/>
            <a:tailEnd len="sm" w="sm" type="none"/>
          </a:ln>
        </p:spPr>
      </p:pic>
      <p:sp>
        <p:nvSpPr>
          <p:cNvPr id="266" name="Google Shape;266;p25"/>
          <p:cNvSpPr txBox="1"/>
          <p:nvPr/>
        </p:nvSpPr>
        <p:spPr>
          <a:xfrm>
            <a:off x="9001634" y="2734019"/>
            <a:ext cx="274549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Windows Defender Security Center</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25"/>
          <p:cNvSpPr txBox="1"/>
          <p:nvPr/>
        </p:nvSpPr>
        <p:spPr>
          <a:xfrm>
            <a:off x="5970679" y="2756343"/>
            <a:ext cx="21956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Windows Defender Firewall</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25"/>
          <p:cNvSpPr txBox="1"/>
          <p:nvPr/>
        </p:nvSpPr>
        <p:spPr>
          <a:xfrm>
            <a:off x="6705600" y="5358424"/>
            <a:ext cx="41692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rPr>
              <a:t>Note</a:t>
            </a:r>
            <a:r>
              <a:rPr lang="en-US" sz="1400">
                <a:solidFill>
                  <a:schemeClr val="dk1"/>
                </a:solidFill>
                <a:latin typeface="Calibri"/>
                <a:ea typeface="Calibri"/>
                <a:cs typeface="Calibri"/>
                <a:sym typeface="Calibri"/>
              </a:rPr>
              <a:t>: Both firewall settings are for the same firewalls.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t>Enabling Windows Firewall Exceptions</a:t>
            </a:r>
            <a:endParaRPr/>
          </a:p>
        </p:txBody>
      </p:sp>
      <p:sp>
        <p:nvSpPr>
          <p:cNvPr id="275" name="Google Shape;275;p26"/>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31775" lvl="1" marL="231775" rtl="0" algn="l">
              <a:spcBef>
                <a:spcPts val="0"/>
              </a:spcBef>
              <a:spcAft>
                <a:spcPts val="0"/>
              </a:spcAft>
              <a:buClr>
                <a:schemeClr val="dk1"/>
              </a:buClr>
              <a:buSzPts val="2000"/>
              <a:buFont typeface="Arial"/>
              <a:buChar char="•"/>
            </a:pPr>
            <a:r>
              <a:rPr lang="en-US" sz="2000"/>
              <a:t>For each network type, you can customize whether you want the programs allowed through </a:t>
            </a:r>
            <a:endParaRPr/>
          </a:p>
          <a:p>
            <a:pPr indent="-228600" lvl="0" marL="228600" rtl="0" algn="l">
              <a:spcBef>
                <a:spcPts val="960"/>
              </a:spcBef>
              <a:spcAft>
                <a:spcPts val="0"/>
              </a:spcAft>
              <a:buClr>
                <a:schemeClr val="dk1"/>
              </a:buClr>
              <a:buSzPts val="1800"/>
              <a:buChar char="•"/>
            </a:pPr>
            <a:r>
              <a:rPr lang="en-US" sz="1800"/>
              <a:t>It’s much safer to allow only certain programs through your firewall than to open an entire port to traffic</a:t>
            </a:r>
            <a:endParaRPr/>
          </a:p>
          <a:p>
            <a:pPr indent="-285750" lvl="1" marL="742950" rtl="0" algn="l">
              <a:spcBef>
                <a:spcPts val="620"/>
              </a:spcBef>
              <a:spcAft>
                <a:spcPts val="0"/>
              </a:spcAft>
              <a:buClr>
                <a:schemeClr val="dk1"/>
              </a:buClr>
              <a:buSzPts val="1600"/>
              <a:buChar char="–"/>
            </a:pPr>
            <a:r>
              <a:rPr lang="en-US" sz="1600"/>
              <a:t>Ports are numbers that identify one side of a connection between two computers</a:t>
            </a:r>
            <a:endParaRPr/>
          </a:p>
          <a:p>
            <a:pPr indent="0" lvl="0" marL="0" rtl="0" algn="l">
              <a:spcBef>
                <a:spcPts val="1040"/>
              </a:spcBef>
              <a:spcAft>
                <a:spcPts val="0"/>
              </a:spcAft>
              <a:buClr>
                <a:schemeClr val="dk1"/>
              </a:buClr>
              <a:buSzPts val="2200"/>
              <a:buNone/>
            </a:pPr>
            <a:r>
              <a:t/>
            </a:r>
            <a:endParaRPr/>
          </a:p>
        </p:txBody>
      </p:sp>
      <p:sp>
        <p:nvSpPr>
          <p:cNvPr id="276" name="Google Shape;276;p26"/>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77" name="Google Shape;277;p26"/>
          <p:cNvPicPr preferRelativeResize="0"/>
          <p:nvPr/>
        </p:nvPicPr>
        <p:blipFill rotWithShape="1">
          <a:blip r:embed="rId4">
            <a:alphaModFix/>
          </a:blip>
          <a:srcRect b="0" l="0" r="0" t="0"/>
          <a:stretch/>
        </p:blipFill>
        <p:spPr>
          <a:xfrm>
            <a:off x="3705937" y="2923462"/>
            <a:ext cx="4780126" cy="3552719"/>
          </a:xfrm>
          <a:prstGeom prst="rect">
            <a:avLst/>
          </a:prstGeom>
          <a:noFill/>
          <a:ln cap="flat" cmpd="sng" w="12700">
            <a:solidFill>
              <a:schemeClr val="dk1"/>
            </a:solidFill>
            <a:prstDash val="solid"/>
            <a:round/>
            <a:headEnd len="sm" w="sm" type="none"/>
            <a:tailEnd len="sm" w="sm" type="none"/>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Common Firewall Exceptions</a:t>
            </a:r>
            <a:endParaRPr/>
          </a:p>
        </p:txBody>
      </p:sp>
      <p:sp>
        <p:nvSpPr>
          <p:cNvPr id="284" name="Google Shape;284;p27"/>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accent1"/>
              </a:buClr>
              <a:buSzPts val="1800"/>
              <a:buChar char="•"/>
            </a:pPr>
            <a:r>
              <a:rPr lang="en-US" sz="1800">
                <a:solidFill>
                  <a:schemeClr val="accent1"/>
                </a:solidFill>
              </a:rPr>
              <a:t>Core Networking</a:t>
            </a:r>
            <a:endParaRPr/>
          </a:p>
          <a:p>
            <a:pPr indent="-285750" lvl="1" marL="742950" rtl="0" algn="l">
              <a:spcBef>
                <a:spcPts val="360"/>
              </a:spcBef>
              <a:spcAft>
                <a:spcPts val="0"/>
              </a:spcAft>
              <a:buClr>
                <a:schemeClr val="dk1"/>
              </a:buClr>
              <a:buSzPts val="1800"/>
              <a:buChar char="–"/>
            </a:pPr>
            <a:r>
              <a:rPr lang="en-US" sz="1800"/>
              <a:t>Regular Microsoft Windows services that retrieve data from the Internet</a:t>
            </a:r>
            <a:endParaRPr/>
          </a:p>
          <a:p>
            <a:pPr indent="-285750" lvl="1" marL="742950" rtl="0" algn="l">
              <a:spcBef>
                <a:spcPts val="360"/>
              </a:spcBef>
              <a:spcAft>
                <a:spcPts val="0"/>
              </a:spcAft>
              <a:buClr>
                <a:schemeClr val="dk1"/>
              </a:buClr>
              <a:buSzPts val="1800"/>
              <a:buChar char="–"/>
            </a:pPr>
            <a:r>
              <a:rPr lang="en-US" sz="1800"/>
              <a:t>If you don’t enable this exception across all three types of networks, some Microsoft services and programs will not run properly</a:t>
            </a:r>
            <a:endParaRPr/>
          </a:p>
          <a:p>
            <a:pPr indent="-228600" lvl="0" marL="228600" rtl="0" algn="l">
              <a:spcBef>
                <a:spcPts val="360"/>
              </a:spcBef>
              <a:spcAft>
                <a:spcPts val="0"/>
              </a:spcAft>
              <a:buClr>
                <a:schemeClr val="accent1"/>
              </a:buClr>
              <a:buSzPts val="1800"/>
              <a:buChar char="•"/>
            </a:pPr>
            <a:r>
              <a:rPr lang="en-US" sz="1800">
                <a:solidFill>
                  <a:schemeClr val="accent1"/>
                </a:solidFill>
              </a:rPr>
              <a:t>File and Printer Sharing </a:t>
            </a:r>
            <a:endParaRPr/>
          </a:p>
          <a:p>
            <a:pPr indent="-285750" lvl="1" marL="742950" rtl="0" algn="l">
              <a:spcBef>
                <a:spcPts val="360"/>
              </a:spcBef>
              <a:spcAft>
                <a:spcPts val="0"/>
              </a:spcAft>
              <a:buClr>
                <a:schemeClr val="dk1"/>
              </a:buClr>
              <a:buSzPts val="1800"/>
              <a:buChar char="–"/>
            </a:pPr>
            <a:r>
              <a:rPr lang="en-US" sz="1800"/>
              <a:t>Allows you to share the contents of selected folders and locally attached printers with other computers</a:t>
            </a:r>
            <a:endParaRPr/>
          </a:p>
          <a:p>
            <a:pPr indent="-228600" lvl="0" marL="228600" rtl="0" algn="l">
              <a:spcBef>
                <a:spcPts val="360"/>
              </a:spcBef>
              <a:spcAft>
                <a:spcPts val="0"/>
              </a:spcAft>
              <a:buClr>
                <a:schemeClr val="accent1"/>
              </a:buClr>
              <a:buSzPts val="1800"/>
              <a:buChar char="•"/>
            </a:pPr>
            <a:r>
              <a:rPr lang="en-US" sz="1800">
                <a:solidFill>
                  <a:schemeClr val="accent1"/>
                </a:solidFill>
              </a:rPr>
              <a:t>Remote Assistance</a:t>
            </a:r>
            <a:endParaRPr/>
          </a:p>
          <a:p>
            <a:pPr indent="-285750" lvl="1" marL="742950" rtl="0" algn="l">
              <a:spcBef>
                <a:spcPts val="360"/>
              </a:spcBef>
              <a:spcAft>
                <a:spcPts val="0"/>
              </a:spcAft>
              <a:buClr>
                <a:schemeClr val="dk1"/>
              </a:buClr>
              <a:buSzPts val="1800"/>
              <a:buChar char="–"/>
            </a:pPr>
            <a:r>
              <a:rPr lang="en-US" sz="1800"/>
              <a:t>Allows a user to temporarily remotely control another Windows computer over a network or the Internet to resolve issues</a:t>
            </a:r>
            <a:endParaRPr/>
          </a:p>
          <a:p>
            <a:pPr indent="-228600" lvl="0" marL="228600" rtl="0" algn="l">
              <a:spcBef>
                <a:spcPts val="360"/>
              </a:spcBef>
              <a:spcAft>
                <a:spcPts val="0"/>
              </a:spcAft>
              <a:buClr>
                <a:schemeClr val="accent1"/>
              </a:buClr>
              <a:buSzPts val="1800"/>
              <a:buChar char="•"/>
            </a:pPr>
            <a:r>
              <a:rPr lang="en-US" sz="1800">
                <a:solidFill>
                  <a:schemeClr val="accent1"/>
                </a:solidFill>
              </a:rPr>
              <a:t>Remote Desktop </a:t>
            </a:r>
            <a:endParaRPr/>
          </a:p>
          <a:p>
            <a:pPr indent="-285750" lvl="1" marL="742950" rtl="0" algn="l">
              <a:spcBef>
                <a:spcPts val="360"/>
              </a:spcBef>
              <a:spcAft>
                <a:spcPts val="0"/>
              </a:spcAft>
              <a:buClr>
                <a:schemeClr val="dk1"/>
              </a:buClr>
              <a:buSzPts val="1800"/>
              <a:buChar char="–"/>
            </a:pPr>
            <a:r>
              <a:rPr lang="en-US" sz="1800"/>
              <a:t>Allows users to access their user accounts and files remotely</a:t>
            </a:r>
            <a:endParaRPr/>
          </a:p>
          <a:p>
            <a:pPr indent="-228600" lvl="0" marL="228600" rtl="0" algn="l">
              <a:spcBef>
                <a:spcPts val="360"/>
              </a:spcBef>
              <a:spcAft>
                <a:spcPts val="0"/>
              </a:spcAft>
              <a:buClr>
                <a:schemeClr val="accent1"/>
              </a:buClr>
              <a:buSzPts val="1800"/>
              <a:buChar char="•"/>
            </a:pPr>
            <a:r>
              <a:rPr lang="en-US" sz="1800">
                <a:solidFill>
                  <a:schemeClr val="accent1"/>
                </a:solidFill>
              </a:rPr>
              <a:t>UPnP Framework (Universal Plug-and-Play)</a:t>
            </a:r>
            <a:endParaRPr/>
          </a:p>
          <a:p>
            <a:pPr indent="-285750" lvl="1" marL="742950" rtl="0" algn="l">
              <a:spcBef>
                <a:spcPts val="360"/>
              </a:spcBef>
              <a:spcAft>
                <a:spcPts val="0"/>
              </a:spcAft>
              <a:buClr>
                <a:schemeClr val="dk1"/>
              </a:buClr>
              <a:buSzPts val="1800"/>
              <a:buChar char="–"/>
            </a:pPr>
            <a:r>
              <a:rPr lang="en-US" sz="1800"/>
              <a:t>Allows devices to connect to and automatically establish working configurations with other devices on the same network</a:t>
            </a:r>
            <a:endParaRPr/>
          </a:p>
        </p:txBody>
      </p:sp>
      <p:sp>
        <p:nvSpPr>
          <p:cNvPr id="285" name="Google Shape;285;p27"/>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Windows Update</a:t>
            </a:r>
            <a:endParaRPr/>
          </a:p>
        </p:txBody>
      </p:sp>
      <p:sp>
        <p:nvSpPr>
          <p:cNvPr id="292" name="Google Shape;292;p28"/>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1800"/>
              <a:buChar char="•"/>
            </a:pPr>
            <a:r>
              <a:rPr lang="en-US" sz="1800"/>
              <a:t>Prevent or fix known problems in Windows software or improve user experience</a:t>
            </a:r>
            <a:endParaRPr/>
          </a:p>
          <a:p>
            <a:pPr indent="-228600" lvl="0" marL="228600" rtl="0" algn="l">
              <a:lnSpc>
                <a:spcPct val="100000"/>
              </a:lnSpc>
              <a:spcBef>
                <a:spcPts val="360"/>
              </a:spcBef>
              <a:spcAft>
                <a:spcPts val="0"/>
              </a:spcAft>
              <a:buClr>
                <a:schemeClr val="dk1"/>
              </a:buClr>
              <a:buSzPts val="1800"/>
              <a:buChar char="•"/>
            </a:pPr>
            <a:r>
              <a:rPr lang="en-US" sz="1800"/>
              <a:t>Should be installed regularly</a:t>
            </a:r>
            <a:endParaRPr/>
          </a:p>
          <a:p>
            <a:pPr indent="-285750" lvl="1" marL="742950" rtl="0" algn="l">
              <a:spcBef>
                <a:spcPts val="280"/>
              </a:spcBef>
              <a:spcAft>
                <a:spcPts val="0"/>
              </a:spcAft>
              <a:buClr>
                <a:schemeClr val="dk1"/>
              </a:buClr>
              <a:buSzPts val="1400"/>
              <a:buChar char="–"/>
            </a:pPr>
            <a:r>
              <a:rPr lang="en-US" sz="1400"/>
              <a:t>To avoid missing updates, allow Windows Update to check for them daily and install them automatically</a:t>
            </a:r>
            <a:endParaRPr sz="1400"/>
          </a:p>
          <a:p>
            <a:pPr indent="-228600" lvl="0" marL="228600" rtl="0" algn="l">
              <a:lnSpc>
                <a:spcPct val="100000"/>
              </a:lnSpc>
              <a:spcBef>
                <a:spcPts val="960"/>
              </a:spcBef>
              <a:spcAft>
                <a:spcPts val="0"/>
              </a:spcAft>
              <a:buClr>
                <a:schemeClr val="accent1"/>
              </a:buClr>
              <a:buSzPts val="1800"/>
              <a:buChar char="•"/>
            </a:pPr>
            <a:r>
              <a:rPr lang="en-US" sz="1800">
                <a:solidFill>
                  <a:schemeClr val="accent1"/>
                </a:solidFill>
              </a:rPr>
              <a:t>Windows Settings     🡢 Updates and Security🡢 Windows Security🡢 Windows Update</a:t>
            </a:r>
            <a:endParaRPr/>
          </a:p>
          <a:p>
            <a:pPr indent="-228600" lvl="0" marL="228600" rtl="0" algn="l">
              <a:lnSpc>
                <a:spcPct val="100000"/>
              </a:lnSpc>
              <a:spcBef>
                <a:spcPts val="360"/>
              </a:spcBef>
              <a:spcAft>
                <a:spcPts val="0"/>
              </a:spcAft>
              <a:buClr>
                <a:schemeClr val="accent1"/>
              </a:buClr>
              <a:buSzPts val="1800"/>
              <a:buChar char="•"/>
            </a:pPr>
            <a:r>
              <a:rPr b="1" lang="en-US" sz="1800">
                <a:solidFill>
                  <a:schemeClr val="accent1"/>
                </a:solidFill>
              </a:rPr>
              <a:t>OR </a:t>
            </a:r>
            <a:r>
              <a:rPr lang="en-US" sz="1800">
                <a:solidFill>
                  <a:schemeClr val="accent1"/>
                </a:solidFill>
              </a:rPr>
              <a:t>Search 🡢 Windows Update  </a:t>
            </a:r>
            <a:endParaRPr sz="1800">
              <a:solidFill>
                <a:schemeClr val="accent1"/>
              </a:solidFill>
            </a:endParaRPr>
          </a:p>
        </p:txBody>
      </p:sp>
      <p:sp>
        <p:nvSpPr>
          <p:cNvPr id="293" name="Google Shape;293;p28"/>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94" name="Google Shape;294;p28"/>
          <p:cNvCxnSpPr/>
          <p:nvPr/>
        </p:nvCxnSpPr>
        <p:spPr>
          <a:xfrm rot="10800000">
            <a:off x="4227443" y="5176299"/>
            <a:ext cx="143124" cy="508884"/>
          </a:xfrm>
          <a:prstGeom prst="straightConnector1">
            <a:avLst/>
          </a:prstGeom>
          <a:noFill/>
          <a:ln cap="flat" cmpd="sng" w="9525">
            <a:solidFill>
              <a:srgbClr val="FF0000"/>
            </a:solidFill>
            <a:prstDash val="solid"/>
            <a:round/>
            <a:headEnd len="sm" w="sm" type="none"/>
            <a:tailEnd len="med" w="med" type="triangle"/>
          </a:ln>
        </p:spPr>
      </p:cxnSp>
      <p:pic>
        <p:nvPicPr>
          <p:cNvPr id="295" name="Google Shape;295;p28"/>
          <p:cNvPicPr preferRelativeResize="0"/>
          <p:nvPr/>
        </p:nvPicPr>
        <p:blipFill rotWithShape="1">
          <a:blip r:embed="rId3">
            <a:alphaModFix/>
          </a:blip>
          <a:srcRect b="0" l="0" r="0" t="0"/>
          <a:stretch/>
        </p:blipFill>
        <p:spPr>
          <a:xfrm>
            <a:off x="1579588" y="3429000"/>
            <a:ext cx="3580240" cy="2998751"/>
          </a:xfrm>
          <a:prstGeom prst="rect">
            <a:avLst/>
          </a:prstGeom>
          <a:noFill/>
          <a:ln cap="flat" cmpd="sng" w="9525">
            <a:solidFill>
              <a:schemeClr val="dk1"/>
            </a:solidFill>
            <a:prstDash val="solid"/>
            <a:round/>
            <a:headEnd len="sm" w="sm" type="none"/>
            <a:tailEnd len="sm" w="sm" type="none"/>
          </a:ln>
        </p:spPr>
      </p:pic>
      <p:sp>
        <p:nvSpPr>
          <p:cNvPr id="296" name="Google Shape;296;p28"/>
          <p:cNvSpPr/>
          <p:nvPr/>
        </p:nvSpPr>
        <p:spPr>
          <a:xfrm>
            <a:off x="3114223" y="4171436"/>
            <a:ext cx="957434" cy="243133"/>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7" name="Google Shape;297;p28"/>
          <p:cNvPicPr preferRelativeResize="0"/>
          <p:nvPr/>
        </p:nvPicPr>
        <p:blipFill rotWithShape="1">
          <a:blip r:embed="rId4">
            <a:alphaModFix/>
          </a:blip>
          <a:srcRect b="0" l="0" r="0" t="0"/>
          <a:stretch/>
        </p:blipFill>
        <p:spPr>
          <a:xfrm>
            <a:off x="6096000" y="3429000"/>
            <a:ext cx="3748738" cy="2988604"/>
          </a:xfrm>
          <a:prstGeom prst="rect">
            <a:avLst/>
          </a:prstGeom>
          <a:noFill/>
          <a:ln cap="flat" cmpd="sng" w="9525">
            <a:solidFill>
              <a:schemeClr val="dk1"/>
            </a:solidFill>
            <a:prstDash val="solid"/>
            <a:round/>
            <a:headEnd len="sm" w="sm" type="none"/>
            <a:tailEnd len="sm" w="sm" type="none"/>
          </a:ln>
        </p:spPr>
      </p:pic>
      <p:sp>
        <p:nvSpPr>
          <p:cNvPr id="298" name="Google Shape;298;p28"/>
          <p:cNvSpPr/>
          <p:nvPr/>
        </p:nvSpPr>
        <p:spPr>
          <a:xfrm>
            <a:off x="6179120" y="4307448"/>
            <a:ext cx="740600" cy="26009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299" name="Google Shape;299;p28"/>
          <p:cNvSpPr txBox="1"/>
          <p:nvPr/>
        </p:nvSpPr>
        <p:spPr>
          <a:xfrm>
            <a:off x="6238195" y="5908595"/>
            <a:ext cx="1282467" cy="46166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Search Windows </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Update</a:t>
            </a:r>
            <a:endParaRPr/>
          </a:p>
        </p:txBody>
      </p:sp>
      <p:sp>
        <p:nvSpPr>
          <p:cNvPr id="300" name="Google Shape;300;p28"/>
          <p:cNvSpPr txBox="1"/>
          <p:nvPr/>
        </p:nvSpPr>
        <p:spPr>
          <a:xfrm>
            <a:off x="3681161" y="6038825"/>
            <a:ext cx="1331518" cy="27699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Windows Settings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7 – SECTION 2</a:t>
            </a:r>
            <a:br>
              <a:rPr lang="en-US"/>
            </a:br>
            <a:br>
              <a:rPr lang="en-US" sz="1000"/>
            </a:br>
            <a:r>
              <a:rPr b="0" lang="en-US" sz="2400">
                <a:solidFill>
                  <a:schemeClr val="dk1"/>
                </a:solidFill>
              </a:rPr>
              <a:t>Account Management</a:t>
            </a:r>
            <a:endParaRPr b="0">
              <a:solidFill>
                <a:schemeClr val="dk1"/>
              </a:solidFil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30"/>
          <p:cNvGrpSpPr/>
          <p:nvPr/>
        </p:nvGrpSpPr>
        <p:grpSpPr>
          <a:xfrm>
            <a:off x="5215235" y="2430017"/>
            <a:ext cx="1828800" cy="548640"/>
            <a:chOff x="6137236" y="2387286"/>
            <a:chExt cx="1828800" cy="548640"/>
          </a:xfrm>
        </p:grpSpPr>
        <p:cxnSp>
          <p:nvCxnSpPr>
            <p:cNvPr id="313" name="Google Shape;313;p30"/>
            <p:cNvCxnSpPr/>
            <p:nvPr/>
          </p:nvCxnSpPr>
          <p:spPr>
            <a:xfrm>
              <a:off x="6137236" y="2396012"/>
              <a:ext cx="1828800" cy="0"/>
            </a:xfrm>
            <a:prstGeom prst="straightConnector1">
              <a:avLst/>
            </a:prstGeom>
            <a:noFill/>
            <a:ln cap="flat" cmpd="sng" w="19050">
              <a:solidFill>
                <a:srgbClr val="7F7F7F"/>
              </a:solidFill>
              <a:prstDash val="solid"/>
              <a:round/>
              <a:headEnd len="sm" w="sm" type="none"/>
              <a:tailEnd len="sm" w="sm" type="none"/>
            </a:ln>
          </p:spPr>
        </p:cxnSp>
        <p:cxnSp>
          <p:nvCxnSpPr>
            <p:cNvPr id="314" name="Google Shape;314;p30"/>
            <p:cNvCxnSpPr/>
            <p:nvPr/>
          </p:nvCxnSpPr>
          <p:spPr>
            <a:xfrm rot="10800000">
              <a:off x="7960251" y="2387286"/>
              <a:ext cx="0" cy="548640"/>
            </a:xfrm>
            <a:prstGeom prst="straightConnector1">
              <a:avLst/>
            </a:prstGeom>
            <a:noFill/>
            <a:ln cap="flat" cmpd="sng" w="19050">
              <a:solidFill>
                <a:srgbClr val="7F7F7F"/>
              </a:solidFill>
              <a:prstDash val="solid"/>
              <a:round/>
              <a:headEnd len="sm" w="sm" type="none"/>
              <a:tailEnd len="sm" w="sm" type="none"/>
            </a:ln>
          </p:spPr>
        </p:cxnSp>
      </p:grpSp>
      <p:sp>
        <p:nvSpPr>
          <p:cNvPr id="315" name="Google Shape;315;p30"/>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Account Groups</a:t>
            </a:r>
            <a:endParaRPr/>
          </a:p>
        </p:txBody>
      </p:sp>
      <p:sp>
        <p:nvSpPr>
          <p:cNvPr id="316" name="Google Shape;316;p30"/>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17" name="Google Shape;317;p30"/>
          <p:cNvGrpSpPr/>
          <p:nvPr/>
        </p:nvGrpSpPr>
        <p:grpSpPr>
          <a:xfrm>
            <a:off x="3389204" y="2084811"/>
            <a:ext cx="1828800" cy="534515"/>
            <a:chOff x="3605115" y="2040091"/>
            <a:chExt cx="1828800" cy="534515"/>
          </a:xfrm>
        </p:grpSpPr>
        <p:grpSp>
          <p:nvGrpSpPr>
            <p:cNvPr id="318" name="Google Shape;318;p30"/>
            <p:cNvGrpSpPr/>
            <p:nvPr/>
          </p:nvGrpSpPr>
          <p:grpSpPr>
            <a:xfrm flipH="1">
              <a:off x="3605115" y="2391726"/>
              <a:ext cx="1828800" cy="182880"/>
              <a:chOff x="6137275" y="2391726"/>
              <a:chExt cx="1828800" cy="182880"/>
            </a:xfrm>
          </p:grpSpPr>
          <p:cxnSp>
            <p:nvCxnSpPr>
              <p:cNvPr id="319" name="Google Shape;319;p30"/>
              <p:cNvCxnSpPr/>
              <p:nvPr/>
            </p:nvCxnSpPr>
            <p:spPr>
              <a:xfrm>
                <a:off x="6137275" y="2393631"/>
                <a:ext cx="1828800" cy="0"/>
              </a:xfrm>
              <a:prstGeom prst="straightConnector1">
                <a:avLst/>
              </a:prstGeom>
              <a:noFill/>
              <a:ln cap="flat" cmpd="sng" w="19050">
                <a:solidFill>
                  <a:srgbClr val="7F7F7F"/>
                </a:solidFill>
                <a:prstDash val="solid"/>
                <a:round/>
                <a:headEnd len="sm" w="sm" type="none"/>
                <a:tailEnd len="sm" w="sm" type="none"/>
              </a:ln>
            </p:spPr>
          </p:cxnSp>
          <p:cxnSp>
            <p:nvCxnSpPr>
              <p:cNvPr id="320" name="Google Shape;320;p30"/>
              <p:cNvCxnSpPr/>
              <p:nvPr/>
            </p:nvCxnSpPr>
            <p:spPr>
              <a:xfrm rot="10800000">
                <a:off x="7960875" y="2391726"/>
                <a:ext cx="0" cy="182880"/>
              </a:xfrm>
              <a:prstGeom prst="straightConnector1">
                <a:avLst/>
              </a:prstGeom>
              <a:noFill/>
              <a:ln cap="flat" cmpd="sng" w="19050">
                <a:solidFill>
                  <a:srgbClr val="7F7F7F"/>
                </a:solidFill>
                <a:prstDash val="solid"/>
                <a:round/>
                <a:headEnd len="sm" w="sm" type="none"/>
                <a:tailEnd len="sm" w="sm" type="none"/>
              </a:ln>
            </p:spPr>
          </p:cxnSp>
        </p:grpSp>
        <p:cxnSp>
          <p:nvCxnSpPr>
            <p:cNvPr id="321" name="Google Shape;321;p30"/>
            <p:cNvCxnSpPr/>
            <p:nvPr/>
          </p:nvCxnSpPr>
          <p:spPr>
            <a:xfrm>
              <a:off x="5433578" y="2040091"/>
              <a:ext cx="0" cy="365760"/>
            </a:xfrm>
            <a:prstGeom prst="straightConnector1">
              <a:avLst/>
            </a:prstGeom>
            <a:noFill/>
            <a:ln cap="flat" cmpd="sng" w="19050">
              <a:solidFill>
                <a:srgbClr val="7F7F7F"/>
              </a:solidFill>
              <a:prstDash val="solid"/>
              <a:round/>
              <a:headEnd len="sm" w="sm" type="none"/>
              <a:tailEnd len="sm" w="sm" type="none"/>
            </a:ln>
          </p:spPr>
        </p:cxnSp>
      </p:grpSp>
      <p:sp>
        <p:nvSpPr>
          <p:cNvPr id="322" name="Google Shape;322;p30"/>
          <p:cNvSpPr/>
          <p:nvPr/>
        </p:nvSpPr>
        <p:spPr>
          <a:xfrm>
            <a:off x="781665" y="2618917"/>
            <a:ext cx="4436339" cy="1776101"/>
          </a:xfrm>
          <a:prstGeom prst="roundRect">
            <a:avLst>
              <a:gd fmla="val 16667" name="adj"/>
            </a:avLst>
          </a:prstGeom>
          <a:solidFill>
            <a:schemeClr val="accent4"/>
          </a:solidFill>
          <a:ln cap="flat" cmpd="sng" w="25400">
            <a:solidFill>
              <a:schemeClr val="accent4"/>
            </a:solidFill>
            <a:prstDash val="solid"/>
            <a:round/>
            <a:headEnd len="sm" w="sm" type="none"/>
            <a:tailEnd len="sm" w="sm" type="none"/>
          </a:ln>
        </p:spPr>
        <p:txBody>
          <a:bodyPr anchorCtr="0" anchor="t" bIns="20300" lIns="20300" spcFirstLastPara="1" rIns="20300" wrap="square" tIns="0">
            <a:noAutofit/>
          </a:bodyPr>
          <a:lstStyle/>
          <a:p>
            <a:pPr indent="0" lvl="0" marL="0" marR="0" rtl="0" algn="ctr">
              <a:lnSpc>
                <a:spcPct val="90000"/>
              </a:lnSpc>
              <a:spcBef>
                <a:spcPts val="0"/>
              </a:spcBef>
              <a:spcAft>
                <a:spcPts val="0"/>
              </a:spcAft>
              <a:buNone/>
            </a:pPr>
            <a:r>
              <a:rPr b="1" lang="en-US" sz="2000">
                <a:solidFill>
                  <a:schemeClr val="lt1"/>
                </a:solidFill>
                <a:latin typeface="Calibri"/>
                <a:ea typeface="Calibri"/>
                <a:cs typeface="Calibri"/>
                <a:sym typeface="Calibri"/>
              </a:rPr>
              <a:t>Admin Accounts</a:t>
            </a:r>
            <a:endParaRPr/>
          </a:p>
          <a:p>
            <a:pPr indent="-115888" lvl="0" marL="115888" marR="0" rtl="0" algn="l">
              <a:lnSpc>
                <a:spcPct val="9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The most advanced accounts</a:t>
            </a:r>
            <a:endParaRPr/>
          </a:p>
          <a:p>
            <a:pPr indent="-115888" lvl="0" marL="115888" marR="0" rtl="0" algn="l">
              <a:lnSpc>
                <a:spcPct val="90000"/>
              </a:lnSpc>
              <a:spcBef>
                <a:spcPts val="6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Typically held by IT Staff only</a:t>
            </a:r>
            <a:endParaRPr/>
          </a:p>
          <a:p>
            <a:pPr indent="-115888" lvl="0" marL="115888" marR="0" rtl="0" algn="l">
              <a:lnSpc>
                <a:spcPct val="90000"/>
              </a:lnSpc>
              <a:spcBef>
                <a:spcPts val="6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Admins can change security settings for other users, install resources, and access and modify all files on a network</a:t>
            </a:r>
            <a:endParaRPr/>
          </a:p>
        </p:txBody>
      </p:sp>
      <p:sp>
        <p:nvSpPr>
          <p:cNvPr id="323" name="Google Shape;323;p30"/>
          <p:cNvSpPr/>
          <p:nvPr/>
        </p:nvSpPr>
        <p:spPr>
          <a:xfrm>
            <a:off x="3426309" y="1539369"/>
            <a:ext cx="3568231" cy="548640"/>
          </a:xfrm>
          <a:prstGeom prst="roundRect">
            <a:avLst>
              <a:gd fmla="val 16667" name="adj"/>
            </a:avLst>
          </a:prstGeom>
          <a:solidFill>
            <a:srgbClr val="595959"/>
          </a:solid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None/>
            </a:pPr>
            <a:r>
              <a:rPr b="1" lang="en-US" sz="2400">
                <a:solidFill>
                  <a:schemeClr val="lt1"/>
                </a:solidFill>
                <a:latin typeface="Calibri"/>
                <a:ea typeface="Calibri"/>
                <a:cs typeface="Calibri"/>
                <a:sym typeface="Calibri"/>
              </a:rPr>
              <a:t>System Accounts</a:t>
            </a:r>
            <a:endParaRPr/>
          </a:p>
        </p:txBody>
      </p:sp>
      <p:sp>
        <p:nvSpPr>
          <p:cNvPr id="324" name="Google Shape;324;p30"/>
          <p:cNvSpPr/>
          <p:nvPr/>
        </p:nvSpPr>
        <p:spPr>
          <a:xfrm>
            <a:off x="7721018" y="4701239"/>
            <a:ext cx="3266530" cy="1371600"/>
          </a:xfrm>
          <a:prstGeom prst="roundRect">
            <a:avLst>
              <a:gd fmla="val 16667" name="adj"/>
            </a:avLst>
          </a:prstGeom>
          <a:solidFill>
            <a:schemeClr val="accent3"/>
          </a:solidFill>
          <a:ln>
            <a:noFill/>
          </a:ln>
        </p:spPr>
        <p:txBody>
          <a:bodyPr anchorCtr="0" anchor="t" bIns="20300" lIns="20300" spcFirstLastPara="1" rIns="20300" wrap="square" tIns="0">
            <a:noAutofit/>
          </a:bodyPr>
          <a:lstStyle/>
          <a:p>
            <a:pPr indent="0" lvl="0" marL="0" marR="0" rtl="0" algn="ctr">
              <a:lnSpc>
                <a:spcPct val="90000"/>
              </a:lnSpc>
              <a:spcBef>
                <a:spcPts val="0"/>
              </a:spcBef>
              <a:spcAft>
                <a:spcPts val="0"/>
              </a:spcAft>
              <a:buNone/>
            </a:pPr>
            <a:r>
              <a:rPr b="1" lang="en-US" sz="1800">
                <a:solidFill>
                  <a:schemeClr val="lt1"/>
                </a:solidFill>
                <a:latin typeface="Calibri"/>
                <a:ea typeface="Calibri"/>
                <a:cs typeface="Calibri"/>
                <a:sym typeface="Calibri"/>
              </a:rPr>
              <a:t>Local Accounts</a:t>
            </a:r>
            <a:endParaRPr/>
          </a:p>
          <a:p>
            <a:pPr indent="-109538" lvl="0" marL="109538" marR="0" rtl="0" algn="l">
              <a:lnSpc>
                <a:spcPct val="9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Allow access to a specific computer only</a:t>
            </a:r>
            <a:endParaRPr/>
          </a:p>
          <a:p>
            <a:pPr indent="-109538" lvl="0" marL="109538" marR="0" rtl="0" algn="l">
              <a:lnSpc>
                <a:spcPct val="90000"/>
              </a:lnSpc>
              <a:spcBef>
                <a:spcPts val="6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Username and password are stored on the computer itself</a:t>
            </a:r>
            <a:endParaRPr/>
          </a:p>
        </p:txBody>
      </p:sp>
      <p:grpSp>
        <p:nvGrpSpPr>
          <p:cNvPr id="325" name="Google Shape;325;p30"/>
          <p:cNvGrpSpPr/>
          <p:nvPr/>
        </p:nvGrpSpPr>
        <p:grpSpPr>
          <a:xfrm>
            <a:off x="6315284" y="3805104"/>
            <a:ext cx="1323327" cy="899632"/>
            <a:chOff x="3605115" y="2129789"/>
            <a:chExt cx="1463040" cy="647642"/>
          </a:xfrm>
        </p:grpSpPr>
        <p:grpSp>
          <p:nvGrpSpPr>
            <p:cNvPr id="326" name="Google Shape;326;p30"/>
            <p:cNvGrpSpPr/>
            <p:nvPr/>
          </p:nvGrpSpPr>
          <p:grpSpPr>
            <a:xfrm flipH="1">
              <a:off x="3605115" y="2384566"/>
              <a:ext cx="1463040" cy="392865"/>
              <a:chOff x="6503035" y="2384566"/>
              <a:chExt cx="1463040" cy="392865"/>
            </a:xfrm>
          </p:grpSpPr>
          <p:cxnSp>
            <p:nvCxnSpPr>
              <p:cNvPr id="327" name="Google Shape;327;p30"/>
              <p:cNvCxnSpPr/>
              <p:nvPr/>
            </p:nvCxnSpPr>
            <p:spPr>
              <a:xfrm>
                <a:off x="6503035" y="2393631"/>
                <a:ext cx="1463040" cy="0"/>
              </a:xfrm>
              <a:prstGeom prst="straightConnector1">
                <a:avLst/>
              </a:prstGeom>
              <a:noFill/>
              <a:ln cap="flat" cmpd="sng" w="19050">
                <a:solidFill>
                  <a:schemeClr val="accent4"/>
                </a:solidFill>
                <a:prstDash val="solid"/>
                <a:round/>
                <a:headEnd len="sm" w="sm" type="none"/>
                <a:tailEnd len="sm" w="sm" type="none"/>
              </a:ln>
            </p:spPr>
          </p:cxnSp>
          <p:cxnSp>
            <p:nvCxnSpPr>
              <p:cNvPr id="328" name="Google Shape;328;p30"/>
              <p:cNvCxnSpPr/>
              <p:nvPr/>
            </p:nvCxnSpPr>
            <p:spPr>
              <a:xfrm rot="10800000">
                <a:off x="7960875" y="2384566"/>
                <a:ext cx="0" cy="392865"/>
              </a:xfrm>
              <a:prstGeom prst="straightConnector1">
                <a:avLst/>
              </a:prstGeom>
              <a:noFill/>
              <a:ln cap="flat" cmpd="sng" w="19050">
                <a:solidFill>
                  <a:schemeClr val="accent4"/>
                </a:solidFill>
                <a:prstDash val="solid"/>
                <a:round/>
                <a:headEnd len="sm" w="sm" type="none"/>
                <a:tailEnd len="sm" w="sm" type="none"/>
              </a:ln>
            </p:spPr>
          </p:cxnSp>
        </p:grpSp>
        <p:cxnSp>
          <p:nvCxnSpPr>
            <p:cNvPr id="329" name="Google Shape;329;p30"/>
            <p:cNvCxnSpPr/>
            <p:nvPr/>
          </p:nvCxnSpPr>
          <p:spPr>
            <a:xfrm>
              <a:off x="5068155" y="2129789"/>
              <a:ext cx="0" cy="274320"/>
            </a:xfrm>
            <a:prstGeom prst="straightConnector1">
              <a:avLst/>
            </a:prstGeom>
            <a:noFill/>
            <a:ln cap="flat" cmpd="sng" w="19050">
              <a:solidFill>
                <a:schemeClr val="accent4"/>
              </a:solidFill>
              <a:prstDash val="solid"/>
              <a:round/>
              <a:headEnd len="sm" w="sm" type="none"/>
              <a:tailEnd len="sm" w="sm" type="none"/>
            </a:ln>
          </p:spPr>
        </p:cxnSp>
      </p:grpSp>
      <p:grpSp>
        <p:nvGrpSpPr>
          <p:cNvPr id="330" name="Google Shape;330;p30"/>
          <p:cNvGrpSpPr/>
          <p:nvPr/>
        </p:nvGrpSpPr>
        <p:grpSpPr>
          <a:xfrm>
            <a:off x="7502392" y="4149343"/>
            <a:ext cx="1453440" cy="584890"/>
            <a:chOff x="6137275" y="2384565"/>
            <a:chExt cx="1463040" cy="274320"/>
          </a:xfrm>
        </p:grpSpPr>
        <p:cxnSp>
          <p:nvCxnSpPr>
            <p:cNvPr id="331" name="Google Shape;331;p30"/>
            <p:cNvCxnSpPr/>
            <p:nvPr/>
          </p:nvCxnSpPr>
          <p:spPr>
            <a:xfrm>
              <a:off x="6137275" y="2393631"/>
              <a:ext cx="1463040" cy="0"/>
            </a:xfrm>
            <a:prstGeom prst="straightConnector1">
              <a:avLst/>
            </a:prstGeom>
            <a:noFill/>
            <a:ln cap="flat" cmpd="sng" w="19050">
              <a:solidFill>
                <a:schemeClr val="accent4"/>
              </a:solidFill>
              <a:prstDash val="solid"/>
              <a:round/>
              <a:headEnd len="sm" w="sm" type="none"/>
              <a:tailEnd len="sm" w="sm" type="none"/>
            </a:ln>
          </p:spPr>
        </p:cxnSp>
        <p:cxnSp>
          <p:nvCxnSpPr>
            <p:cNvPr id="332" name="Google Shape;332;p30"/>
            <p:cNvCxnSpPr/>
            <p:nvPr/>
          </p:nvCxnSpPr>
          <p:spPr>
            <a:xfrm rot="10800000">
              <a:off x="7600315" y="2384565"/>
              <a:ext cx="0" cy="274320"/>
            </a:xfrm>
            <a:prstGeom prst="straightConnector1">
              <a:avLst/>
            </a:prstGeom>
            <a:noFill/>
            <a:ln cap="flat" cmpd="sng" w="19050">
              <a:solidFill>
                <a:schemeClr val="accent4"/>
              </a:solidFill>
              <a:prstDash val="solid"/>
              <a:round/>
              <a:headEnd len="sm" w="sm" type="none"/>
              <a:tailEnd len="sm" w="sm" type="none"/>
            </a:ln>
          </p:spPr>
        </p:cxnSp>
      </p:grpSp>
      <p:sp>
        <p:nvSpPr>
          <p:cNvPr id="333" name="Google Shape;333;p30"/>
          <p:cNvSpPr/>
          <p:nvPr/>
        </p:nvSpPr>
        <p:spPr>
          <a:xfrm>
            <a:off x="5422203" y="2613123"/>
            <a:ext cx="5447358" cy="1188720"/>
          </a:xfrm>
          <a:prstGeom prst="roundRect">
            <a:avLst>
              <a:gd fmla="val 16667" name="adj"/>
            </a:avLst>
          </a:prstGeom>
          <a:solidFill>
            <a:schemeClr val="accent4"/>
          </a:solidFill>
          <a:ln cap="flat" cmpd="sng" w="25400">
            <a:solidFill>
              <a:schemeClr val="accent4"/>
            </a:solidFill>
            <a:prstDash val="solid"/>
            <a:round/>
            <a:headEnd len="sm" w="sm" type="none"/>
            <a:tailEnd len="sm" w="sm" type="none"/>
          </a:ln>
        </p:spPr>
        <p:txBody>
          <a:bodyPr anchorCtr="0" anchor="t" bIns="20300" lIns="20300" spcFirstLastPara="1" rIns="20300" wrap="square" tIns="0">
            <a:noAutofit/>
          </a:bodyPr>
          <a:lstStyle/>
          <a:p>
            <a:pPr indent="0" lvl="0" marL="0" marR="0" rtl="0" algn="ctr">
              <a:lnSpc>
                <a:spcPct val="90000"/>
              </a:lnSpc>
              <a:spcBef>
                <a:spcPts val="0"/>
              </a:spcBef>
              <a:spcAft>
                <a:spcPts val="0"/>
              </a:spcAft>
              <a:buNone/>
            </a:pPr>
            <a:r>
              <a:rPr b="1" lang="en-US" sz="2000">
                <a:solidFill>
                  <a:schemeClr val="lt1"/>
                </a:solidFill>
                <a:latin typeface="Calibri"/>
                <a:ea typeface="Calibri"/>
                <a:cs typeface="Calibri"/>
                <a:sym typeface="Calibri"/>
              </a:rPr>
              <a:t>User Accounts</a:t>
            </a:r>
            <a:endParaRPr/>
          </a:p>
          <a:p>
            <a:pPr indent="-115888" lvl="0" marL="115888" marR="0" rtl="0" algn="l">
              <a:lnSpc>
                <a:spcPct val="9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Allow people to share a computer and network resources, but still have their own files and settings</a:t>
            </a:r>
            <a:endParaRPr/>
          </a:p>
          <a:p>
            <a:pPr indent="-115888" lvl="0" marL="115888" marR="0" rtl="0" algn="l">
              <a:lnSpc>
                <a:spcPct val="90000"/>
              </a:lnSpc>
              <a:spcBef>
                <a:spcPts val="6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Have fewer rights and permissions than Admin accounts</a:t>
            </a:r>
            <a:endParaRPr/>
          </a:p>
        </p:txBody>
      </p:sp>
      <p:sp>
        <p:nvSpPr>
          <p:cNvPr id="334" name="Google Shape;334;p30"/>
          <p:cNvSpPr/>
          <p:nvPr/>
        </p:nvSpPr>
        <p:spPr>
          <a:xfrm>
            <a:off x="3569110" y="4715327"/>
            <a:ext cx="3933282" cy="1554480"/>
          </a:xfrm>
          <a:prstGeom prst="roundRect">
            <a:avLst>
              <a:gd fmla="val 16667" name="adj"/>
            </a:avLst>
          </a:prstGeom>
          <a:solidFill>
            <a:schemeClr val="accent3"/>
          </a:solidFill>
          <a:ln>
            <a:noFill/>
          </a:ln>
        </p:spPr>
        <p:txBody>
          <a:bodyPr anchorCtr="0" anchor="t" bIns="20300" lIns="20300" spcFirstLastPara="1" rIns="20300" wrap="square" tIns="0">
            <a:noAutofit/>
          </a:bodyPr>
          <a:lstStyle/>
          <a:p>
            <a:pPr indent="0" lvl="0" marL="0" marR="0" rtl="0" algn="ctr">
              <a:lnSpc>
                <a:spcPct val="90000"/>
              </a:lnSpc>
              <a:spcBef>
                <a:spcPts val="0"/>
              </a:spcBef>
              <a:spcAft>
                <a:spcPts val="0"/>
              </a:spcAft>
              <a:buNone/>
            </a:pPr>
            <a:r>
              <a:rPr b="1" lang="en-US" sz="1800">
                <a:solidFill>
                  <a:schemeClr val="lt1"/>
                </a:solidFill>
                <a:latin typeface="Calibri"/>
                <a:ea typeface="Calibri"/>
                <a:cs typeface="Calibri"/>
                <a:sym typeface="Calibri"/>
              </a:rPr>
              <a:t>Domain Accounts</a:t>
            </a:r>
            <a:endParaRPr/>
          </a:p>
          <a:p>
            <a:pPr indent="-109538" lvl="0" marL="109538" marR="0" rtl="0" algn="l">
              <a:lnSpc>
                <a:spcPct val="9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Allow users to access their accounts from any computer in the network</a:t>
            </a:r>
            <a:endParaRPr/>
          </a:p>
          <a:p>
            <a:pPr indent="-109538" lvl="0" marL="109538" marR="0" rtl="0" algn="l">
              <a:lnSpc>
                <a:spcPct val="90000"/>
              </a:lnSpc>
              <a:spcBef>
                <a:spcPts val="6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Username and password reside on a domain controller (a type of server that manages all the accounts on a network)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Microsoft Management Console (MMC)</a:t>
            </a:r>
            <a:endParaRPr/>
          </a:p>
        </p:txBody>
      </p:sp>
      <p:sp>
        <p:nvSpPr>
          <p:cNvPr id="341" name="Google Shape;341;p31"/>
          <p:cNvSpPr txBox="1"/>
          <p:nvPr>
            <p:ph idx="1" type="body"/>
          </p:nvPr>
        </p:nvSpPr>
        <p:spPr>
          <a:xfrm>
            <a:off x="731520" y="1509623"/>
            <a:ext cx="467868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600"/>
              <a:buChar char="•"/>
            </a:pPr>
            <a:r>
              <a:rPr lang="en-US" sz="1600"/>
              <a:t>The Windows component that allows administrators to make group and detailed security settings is the Microsoft Management Console or MMC. MMC can be found using Search. It </a:t>
            </a:r>
            <a:r>
              <a:rPr b="1" lang="en-US" sz="1600"/>
              <a:t>cannot</a:t>
            </a:r>
            <a:r>
              <a:rPr lang="en-US" sz="1600"/>
              <a:t> be accessed through Windows Settings or Control Panel.</a:t>
            </a:r>
            <a:endParaRPr/>
          </a:p>
          <a:p>
            <a:pPr indent="-177800" lvl="0" marL="228600" rtl="0" algn="l">
              <a:spcBef>
                <a:spcPts val="160"/>
              </a:spcBef>
              <a:spcAft>
                <a:spcPts val="0"/>
              </a:spcAft>
              <a:buClr>
                <a:schemeClr val="dk1"/>
              </a:buClr>
              <a:buSzPts val="800"/>
              <a:buNone/>
            </a:pPr>
            <a:r>
              <a:t/>
            </a:r>
            <a:endParaRPr sz="800"/>
          </a:p>
          <a:p>
            <a:pPr indent="-228600" lvl="0" marL="228600" rtl="0" algn="l">
              <a:spcBef>
                <a:spcPts val="320"/>
              </a:spcBef>
              <a:spcAft>
                <a:spcPts val="0"/>
              </a:spcAft>
              <a:buClr>
                <a:schemeClr val="dk1"/>
              </a:buClr>
              <a:buSzPts val="1600"/>
              <a:buChar char="•"/>
            </a:pPr>
            <a:r>
              <a:rPr lang="en-US" sz="1600"/>
              <a:t>MMC allows settings to be made to user and group permissions. </a:t>
            </a:r>
            <a:endParaRPr/>
          </a:p>
          <a:p>
            <a:pPr indent="-177800" lvl="0" marL="228600" rtl="0" algn="l">
              <a:spcBef>
                <a:spcPts val="160"/>
              </a:spcBef>
              <a:spcAft>
                <a:spcPts val="0"/>
              </a:spcAft>
              <a:buClr>
                <a:schemeClr val="dk1"/>
              </a:buClr>
              <a:buSzPts val="800"/>
              <a:buNone/>
            </a:pPr>
            <a:r>
              <a:t/>
            </a:r>
            <a:endParaRPr sz="800"/>
          </a:p>
          <a:p>
            <a:pPr indent="-228600" lvl="0" marL="228600" rtl="0" algn="l">
              <a:spcBef>
                <a:spcPts val="320"/>
              </a:spcBef>
              <a:spcAft>
                <a:spcPts val="0"/>
              </a:spcAft>
              <a:buClr>
                <a:schemeClr val="dk1"/>
              </a:buClr>
              <a:buSzPts val="1600"/>
              <a:buChar char="•"/>
            </a:pPr>
            <a:r>
              <a:rPr b="1" lang="en-US" sz="1600" u="sng"/>
              <a:t>Snap-ins</a:t>
            </a:r>
            <a:r>
              <a:rPr lang="en-US" sz="1600"/>
              <a:t> are the tools the MMC accesses to making settings. Snap-ins must be opened in MMC.  They </a:t>
            </a:r>
            <a:r>
              <a:rPr b="1" lang="en-US" sz="1600"/>
              <a:t>do not </a:t>
            </a:r>
            <a:r>
              <a:rPr lang="en-US" sz="1600"/>
              <a:t>automatically appear when MMC is executed.</a:t>
            </a:r>
            <a:endParaRPr/>
          </a:p>
        </p:txBody>
      </p:sp>
      <p:sp>
        <p:nvSpPr>
          <p:cNvPr id="342" name="Google Shape;342;p31"/>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3" name="Google Shape;343;p31"/>
          <p:cNvSpPr/>
          <p:nvPr/>
        </p:nvSpPr>
        <p:spPr>
          <a:xfrm>
            <a:off x="2740940" y="5760943"/>
            <a:ext cx="9042580"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2"/>
                </a:solidFill>
                <a:latin typeface="Arial"/>
                <a:ea typeface="Arial"/>
                <a:cs typeface="Arial"/>
                <a:sym typeface="Arial"/>
              </a:rPr>
              <a:t>*The following slides will show you how to control user access through Control Panel and through the Local Users and Groups Console. Other methods exist and you can choose which to use based on personal preference.</a:t>
            </a:r>
            <a:endParaRPr/>
          </a:p>
        </p:txBody>
      </p:sp>
      <p:sp>
        <p:nvSpPr>
          <p:cNvPr id="344" name="Google Shape;344;p31"/>
          <p:cNvSpPr txBox="1"/>
          <p:nvPr/>
        </p:nvSpPr>
        <p:spPr>
          <a:xfrm>
            <a:off x="2551471" y="5079408"/>
            <a:ext cx="927705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To access MMC: </a:t>
            </a:r>
            <a:r>
              <a:rPr b="1" lang="en-US" sz="1800">
                <a:solidFill>
                  <a:schemeClr val="accent1"/>
                </a:solidFill>
                <a:latin typeface="Arial"/>
                <a:ea typeface="Arial"/>
                <a:cs typeface="Arial"/>
                <a:sym typeface="Arial"/>
              </a:rPr>
              <a:t> </a:t>
            </a:r>
            <a:r>
              <a:rPr lang="en-US" sz="1800">
                <a:solidFill>
                  <a:schemeClr val="accent1"/>
                </a:solidFill>
                <a:latin typeface="Arial"/>
                <a:ea typeface="Arial"/>
                <a:cs typeface="Arial"/>
                <a:sym typeface="Arial"/>
              </a:rPr>
              <a:t>Search  🡢 “mmc”🡢 Click “yes" to allow changes to computer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To access Snap-ins in MMC:  </a:t>
            </a:r>
            <a:r>
              <a:rPr lang="en-US" sz="1800">
                <a:solidFill>
                  <a:schemeClr val="accent1"/>
                </a:solidFill>
                <a:latin typeface="Arial"/>
                <a:ea typeface="Arial"/>
                <a:cs typeface="Arial"/>
                <a:sym typeface="Arial"/>
              </a:rPr>
              <a:t>Click File 🡢 Add/Remove Snap-ins</a:t>
            </a:r>
            <a:endParaRPr sz="1800">
              <a:solidFill>
                <a:schemeClr val="accent1"/>
              </a:solidFill>
              <a:latin typeface="Arial"/>
              <a:ea typeface="Arial"/>
              <a:cs typeface="Arial"/>
              <a:sym typeface="Arial"/>
            </a:endParaRPr>
          </a:p>
        </p:txBody>
      </p:sp>
      <p:pic>
        <p:nvPicPr>
          <p:cNvPr id="345" name="Google Shape;345;p31"/>
          <p:cNvPicPr preferRelativeResize="0"/>
          <p:nvPr/>
        </p:nvPicPr>
        <p:blipFill rotWithShape="1">
          <a:blip r:embed="rId3">
            <a:alphaModFix/>
          </a:blip>
          <a:srcRect b="0" l="0" r="0" t="0"/>
          <a:stretch/>
        </p:blipFill>
        <p:spPr>
          <a:xfrm>
            <a:off x="5770863" y="1318108"/>
            <a:ext cx="4850839" cy="3058261"/>
          </a:xfrm>
          <a:prstGeom prst="rect">
            <a:avLst/>
          </a:prstGeom>
          <a:noFill/>
          <a:ln>
            <a:noFill/>
          </a:ln>
        </p:spPr>
      </p:pic>
      <p:grpSp>
        <p:nvGrpSpPr>
          <p:cNvPr id="346" name="Google Shape;346;p31"/>
          <p:cNvGrpSpPr/>
          <p:nvPr/>
        </p:nvGrpSpPr>
        <p:grpSpPr>
          <a:xfrm>
            <a:off x="5214257" y="2127737"/>
            <a:ext cx="2122875" cy="1736694"/>
            <a:chOff x="-1614115" y="3820312"/>
            <a:chExt cx="1626719" cy="992477"/>
          </a:xfrm>
        </p:grpSpPr>
        <p:sp>
          <p:nvSpPr>
            <p:cNvPr id="347" name="Google Shape;347;p31"/>
            <p:cNvSpPr/>
            <p:nvPr/>
          </p:nvSpPr>
          <p:spPr>
            <a:xfrm>
              <a:off x="-1112108" y="3820312"/>
              <a:ext cx="1124712" cy="13716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 name="Google Shape;348;p31"/>
            <p:cNvCxnSpPr/>
            <p:nvPr/>
          </p:nvCxnSpPr>
          <p:spPr>
            <a:xfrm flipH="1" rot="10800000">
              <a:off x="-1614115" y="3997701"/>
              <a:ext cx="626794" cy="815088"/>
            </a:xfrm>
            <a:prstGeom prst="straightConnector1">
              <a:avLst/>
            </a:prstGeom>
            <a:noFill/>
            <a:ln cap="flat" cmpd="sng" w="38100">
              <a:solidFill>
                <a:srgbClr val="FF0000"/>
              </a:solidFill>
              <a:prstDash val="solid"/>
              <a:round/>
              <a:headEnd len="sm" w="sm" type="none"/>
              <a:tailEnd len="med" w="med" type="triangle"/>
            </a:ln>
          </p:spPr>
        </p:cxnSp>
      </p:grpSp>
      <p:pic>
        <p:nvPicPr>
          <p:cNvPr id="349" name="Google Shape;349;p31"/>
          <p:cNvPicPr preferRelativeResize="0"/>
          <p:nvPr/>
        </p:nvPicPr>
        <p:blipFill rotWithShape="1">
          <a:blip r:embed="rId4">
            <a:alphaModFix/>
          </a:blip>
          <a:srcRect b="0" l="0" r="0" t="0"/>
          <a:stretch/>
        </p:blipFill>
        <p:spPr>
          <a:xfrm>
            <a:off x="7540409" y="2114802"/>
            <a:ext cx="2985089" cy="21125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Local Users and Groups Console</a:t>
            </a:r>
            <a:endParaRPr/>
          </a:p>
        </p:txBody>
      </p:sp>
      <p:sp>
        <p:nvSpPr>
          <p:cNvPr id="356" name="Google Shape;356;p32"/>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800"/>
              <a:buChar char="•"/>
            </a:pPr>
            <a:r>
              <a:rPr lang="en-US" sz="1800"/>
              <a:t>Windows categorizes accounts as user or </a:t>
            </a:r>
            <a:br>
              <a:rPr lang="en-US" sz="1800"/>
            </a:br>
            <a:r>
              <a:rPr lang="en-US" sz="1800"/>
              <a:t>administrator accounts so that it can </a:t>
            </a:r>
            <a:br>
              <a:rPr lang="en-US" sz="1800"/>
            </a:br>
            <a:r>
              <a:rPr lang="en-US" sz="1800"/>
              <a:t>automatically apply the relevant permissions </a:t>
            </a:r>
            <a:br>
              <a:rPr lang="en-US" sz="1800"/>
            </a:br>
            <a:r>
              <a:rPr lang="en-US" sz="1800"/>
              <a:t>and rights</a:t>
            </a:r>
            <a:endParaRPr sz="1800"/>
          </a:p>
          <a:p>
            <a:pPr indent="-228600" lvl="0" marL="228600" rtl="0" algn="l">
              <a:spcBef>
                <a:spcPts val="360"/>
              </a:spcBef>
              <a:spcAft>
                <a:spcPts val="0"/>
              </a:spcAft>
              <a:buClr>
                <a:schemeClr val="dk1"/>
              </a:buClr>
              <a:buSzPts val="1800"/>
              <a:buChar char="•"/>
            </a:pPr>
            <a:r>
              <a:rPr lang="en-US" sz="1800"/>
              <a:t>Define a user’s level of access by categorizing</a:t>
            </a:r>
            <a:br>
              <a:rPr lang="en-US" sz="1800"/>
            </a:br>
            <a:r>
              <a:rPr lang="en-US" sz="1800"/>
              <a:t>his or her account as a user or administrator</a:t>
            </a:r>
            <a:endParaRPr/>
          </a:p>
          <a:p>
            <a:pPr indent="-114300" lvl="0" marL="2286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US" sz="1800"/>
              <a:t>To set up the Local Users and Groups Console: </a:t>
            </a:r>
            <a:endParaRPr/>
          </a:p>
          <a:p>
            <a:pPr indent="0" lvl="0" marL="0" rtl="0" algn="l">
              <a:spcBef>
                <a:spcPts val="400"/>
              </a:spcBef>
              <a:spcAft>
                <a:spcPts val="0"/>
              </a:spcAft>
              <a:buClr>
                <a:schemeClr val="accent1"/>
              </a:buClr>
              <a:buSzPts val="2000"/>
              <a:buNone/>
            </a:pPr>
            <a:r>
              <a:rPr lang="en-US" sz="2000">
                <a:solidFill>
                  <a:schemeClr val="accent1"/>
                </a:solidFill>
              </a:rPr>
              <a:t>Start Menu 🡢 Search “mmc”🡢 Click “yes” to allow changes to computer 🡢 Click File 🡢 Add/Remove Snap-ins 🡢 Select “Local Users and Groups  🡢 Select “Add” 🡢 Select “Finish” 🡢 Click “OK”</a:t>
            </a:r>
            <a:endParaRPr sz="1800">
              <a:solidFill>
                <a:schemeClr val="accent1"/>
              </a:solidFill>
            </a:endParaRPr>
          </a:p>
        </p:txBody>
      </p:sp>
      <p:sp>
        <p:nvSpPr>
          <p:cNvPr id="357" name="Google Shape;357;p32"/>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8" name="Google Shape;358;p32"/>
          <p:cNvSpPr/>
          <p:nvPr/>
        </p:nvSpPr>
        <p:spPr>
          <a:xfrm>
            <a:off x="3471585" y="5502144"/>
            <a:ext cx="8104403"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2"/>
                </a:solidFill>
                <a:latin typeface="Arial"/>
                <a:ea typeface="Arial"/>
                <a:cs typeface="Arial"/>
                <a:sym typeface="Arial"/>
              </a:rPr>
              <a:t>*The following slides will show you how to control user access through Control Panel and through the Local Users and Groups Console. Other methods exist and you can choose which to use based on personal preference.</a:t>
            </a:r>
            <a:endParaRPr/>
          </a:p>
        </p:txBody>
      </p:sp>
      <p:grpSp>
        <p:nvGrpSpPr>
          <p:cNvPr id="359" name="Google Shape;359;p32"/>
          <p:cNvGrpSpPr/>
          <p:nvPr/>
        </p:nvGrpSpPr>
        <p:grpSpPr>
          <a:xfrm>
            <a:off x="5934237" y="1280756"/>
            <a:ext cx="4694041" cy="3079274"/>
            <a:chOff x="1222256" y="5133106"/>
            <a:chExt cx="5751530" cy="3524755"/>
          </a:xfrm>
        </p:grpSpPr>
        <p:pic>
          <p:nvPicPr>
            <p:cNvPr id="360" name="Google Shape;360;p32"/>
            <p:cNvPicPr preferRelativeResize="0"/>
            <p:nvPr/>
          </p:nvPicPr>
          <p:blipFill rotWithShape="1">
            <a:blip r:embed="rId3">
              <a:alphaModFix/>
            </a:blip>
            <a:srcRect b="24661" l="24760" r="34924" t="25390"/>
            <a:stretch/>
          </p:blipFill>
          <p:spPr>
            <a:xfrm>
              <a:off x="1618671" y="5133106"/>
              <a:ext cx="5355115" cy="3524755"/>
            </a:xfrm>
            <a:prstGeom prst="rect">
              <a:avLst/>
            </a:prstGeom>
            <a:noFill/>
            <a:ln cap="flat" cmpd="sng" w="9525">
              <a:solidFill>
                <a:schemeClr val="dk1"/>
              </a:solidFill>
              <a:prstDash val="solid"/>
              <a:round/>
              <a:headEnd len="sm" w="sm" type="none"/>
              <a:tailEnd len="sm" w="sm" type="none"/>
            </a:ln>
          </p:spPr>
        </p:pic>
        <p:sp>
          <p:nvSpPr>
            <p:cNvPr id="361" name="Google Shape;361;p32"/>
            <p:cNvSpPr/>
            <p:nvPr/>
          </p:nvSpPr>
          <p:spPr>
            <a:xfrm>
              <a:off x="3705225" y="6580306"/>
              <a:ext cx="495300" cy="141169"/>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2"/>
            <p:cNvSpPr/>
            <p:nvPr/>
          </p:nvSpPr>
          <p:spPr>
            <a:xfrm>
              <a:off x="1723447" y="5824877"/>
              <a:ext cx="1005840" cy="18288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3" name="Google Shape;363;p32"/>
            <p:cNvCxnSpPr/>
            <p:nvPr/>
          </p:nvCxnSpPr>
          <p:spPr>
            <a:xfrm>
              <a:off x="1222256" y="5551279"/>
              <a:ext cx="501190" cy="341217"/>
            </a:xfrm>
            <a:prstGeom prst="straightConnector1">
              <a:avLst/>
            </a:prstGeom>
            <a:noFill/>
            <a:ln cap="flat" cmpd="sng" w="57150">
              <a:solidFill>
                <a:srgbClr val="FF0000"/>
              </a:solidFill>
              <a:prstDash val="solid"/>
              <a:round/>
              <a:headEnd len="sm" w="sm" type="none"/>
              <a:tailEnd len="med" w="med" type="triangle"/>
            </a:ln>
          </p:spPr>
        </p:cxnSp>
        <p:sp>
          <p:nvSpPr>
            <p:cNvPr id="364" name="Google Shape;364;p32"/>
            <p:cNvSpPr/>
            <p:nvPr/>
          </p:nvSpPr>
          <p:spPr>
            <a:xfrm>
              <a:off x="5668850" y="8423492"/>
              <a:ext cx="576072" cy="18288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t>Best Practice: Disable the Built-in Guest Account</a:t>
            </a:r>
            <a:endParaRPr/>
          </a:p>
        </p:txBody>
      </p:sp>
      <p:sp>
        <p:nvSpPr>
          <p:cNvPr id="371" name="Google Shape;371;p33"/>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000"/>
              <a:buChar char="•"/>
            </a:pPr>
            <a:r>
              <a:rPr lang="en-US" sz="2000"/>
              <a:t>Disable this account so people cannot anonymously access a computer</a:t>
            </a:r>
            <a:endParaRPr/>
          </a:p>
          <a:p>
            <a:pPr indent="-228600" lvl="0" marL="228600" rtl="0" algn="l">
              <a:spcBef>
                <a:spcPts val="400"/>
              </a:spcBef>
              <a:spcAft>
                <a:spcPts val="0"/>
              </a:spcAft>
              <a:buClr>
                <a:schemeClr val="dk1"/>
              </a:buClr>
              <a:buSzPts val="2000"/>
              <a:buChar char="•"/>
            </a:pPr>
            <a:r>
              <a:rPr lang="en-US" sz="2000"/>
              <a:t>While someone on a Guest account will not have direct access to other users’ information, he or she can still significantly disrupt the resources of the local computer</a:t>
            </a:r>
            <a:endParaRPr/>
          </a:p>
        </p:txBody>
      </p:sp>
      <p:sp>
        <p:nvSpPr>
          <p:cNvPr id="372" name="Google Shape;372;p33"/>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3" name="Google Shape;373;p33"/>
          <p:cNvSpPr txBox="1"/>
          <p:nvPr/>
        </p:nvSpPr>
        <p:spPr>
          <a:xfrm>
            <a:off x="1770743" y="3141781"/>
            <a:ext cx="3800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374" name="Google Shape;374;p33"/>
          <p:cNvSpPr txBox="1"/>
          <p:nvPr/>
        </p:nvSpPr>
        <p:spPr>
          <a:xfrm>
            <a:off x="7351834" y="3141781"/>
            <a:ext cx="3800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a:p>
        </p:txBody>
      </p:sp>
      <p:pic>
        <p:nvPicPr>
          <p:cNvPr id="375" name="Google Shape;375;p33"/>
          <p:cNvPicPr preferRelativeResize="0"/>
          <p:nvPr/>
        </p:nvPicPr>
        <p:blipFill rotWithShape="1">
          <a:blip r:embed="rId3">
            <a:alphaModFix/>
          </a:blip>
          <a:srcRect b="0" l="0" r="0" t="0"/>
          <a:stretch/>
        </p:blipFill>
        <p:spPr>
          <a:xfrm>
            <a:off x="2121558" y="3178322"/>
            <a:ext cx="4903496" cy="2540597"/>
          </a:xfrm>
          <a:prstGeom prst="rect">
            <a:avLst/>
          </a:prstGeom>
          <a:noFill/>
          <a:ln cap="flat" cmpd="sng" w="9525">
            <a:solidFill>
              <a:schemeClr val="dk1"/>
            </a:solidFill>
            <a:prstDash val="solid"/>
            <a:round/>
            <a:headEnd len="sm" w="sm" type="none"/>
            <a:tailEnd len="sm" w="sm" type="none"/>
          </a:ln>
        </p:spPr>
      </p:pic>
      <p:sp>
        <p:nvSpPr>
          <p:cNvPr id="376" name="Google Shape;376;p33"/>
          <p:cNvSpPr/>
          <p:nvPr/>
        </p:nvSpPr>
        <p:spPr>
          <a:xfrm>
            <a:off x="3452176" y="4522829"/>
            <a:ext cx="501445" cy="8849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7" name="Google Shape;377;p33"/>
          <p:cNvCxnSpPr/>
          <p:nvPr/>
        </p:nvCxnSpPr>
        <p:spPr>
          <a:xfrm flipH="1">
            <a:off x="3973940" y="4165425"/>
            <a:ext cx="265471" cy="324464"/>
          </a:xfrm>
          <a:prstGeom prst="straightConnector1">
            <a:avLst/>
          </a:prstGeom>
          <a:noFill/>
          <a:ln cap="flat" cmpd="sng" w="38100">
            <a:solidFill>
              <a:srgbClr val="FF0000"/>
            </a:solidFill>
            <a:prstDash val="solid"/>
            <a:round/>
            <a:headEnd len="sm" w="sm" type="none"/>
            <a:tailEnd len="med" w="med" type="triangle"/>
          </a:ln>
        </p:spPr>
      </p:cxnSp>
      <p:pic>
        <p:nvPicPr>
          <p:cNvPr id="378" name="Google Shape;378;p33"/>
          <p:cNvPicPr preferRelativeResize="0"/>
          <p:nvPr/>
        </p:nvPicPr>
        <p:blipFill rotWithShape="1">
          <a:blip r:embed="rId4">
            <a:alphaModFix/>
          </a:blip>
          <a:srcRect b="0" l="0" r="0" t="0"/>
          <a:stretch/>
        </p:blipFill>
        <p:spPr>
          <a:xfrm>
            <a:off x="7812910" y="3168537"/>
            <a:ext cx="2708616" cy="3075887"/>
          </a:xfrm>
          <a:prstGeom prst="rect">
            <a:avLst/>
          </a:prstGeom>
          <a:noFill/>
          <a:ln cap="flat" cmpd="sng" w="9525">
            <a:solidFill>
              <a:schemeClr val="dk1"/>
            </a:solidFill>
            <a:prstDash val="solid"/>
            <a:round/>
            <a:headEnd len="sm" w="sm" type="none"/>
            <a:tailEnd len="sm" w="sm" type="none"/>
          </a:ln>
        </p:spPr>
      </p:pic>
      <p:sp>
        <p:nvSpPr>
          <p:cNvPr id="379" name="Google Shape;379;p33"/>
          <p:cNvSpPr/>
          <p:nvPr/>
        </p:nvSpPr>
        <p:spPr>
          <a:xfrm>
            <a:off x="8082829" y="4972661"/>
            <a:ext cx="699768" cy="110969"/>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0" name="Google Shape;380;p33"/>
          <p:cNvCxnSpPr/>
          <p:nvPr/>
        </p:nvCxnSpPr>
        <p:spPr>
          <a:xfrm flipH="1">
            <a:off x="8801236" y="4540792"/>
            <a:ext cx="522514" cy="420809"/>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Learning Objectives</a:t>
            </a:r>
            <a:endParaRPr/>
          </a:p>
        </p:txBody>
      </p:sp>
      <p:sp>
        <p:nvSpPr>
          <p:cNvPr id="123" name="Google Shape;123;p16"/>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2200"/>
              <a:buChar char="•"/>
            </a:pPr>
            <a:r>
              <a:rPr lang="en-US"/>
              <a:t>Understand where basic Windows operating system security tools are located</a:t>
            </a:r>
            <a:endParaRPr/>
          </a:p>
          <a:p>
            <a:pPr indent="-285750" lvl="1" marL="742950" rtl="0" algn="l">
              <a:spcBef>
                <a:spcPts val="440"/>
              </a:spcBef>
              <a:spcAft>
                <a:spcPts val="0"/>
              </a:spcAft>
              <a:buClr>
                <a:schemeClr val="dk1"/>
              </a:buClr>
              <a:buSzPts val="2200"/>
              <a:buChar char="–"/>
            </a:pPr>
            <a:r>
              <a:rPr lang="en-US"/>
              <a:t>Control Panel and Windows Settings</a:t>
            </a:r>
            <a:endParaRPr/>
          </a:p>
          <a:p>
            <a:pPr indent="-285750" lvl="1" marL="742950" rtl="0" algn="l">
              <a:spcBef>
                <a:spcPts val="440"/>
              </a:spcBef>
              <a:spcAft>
                <a:spcPts val="0"/>
              </a:spcAft>
              <a:buClr>
                <a:schemeClr val="dk1"/>
              </a:buClr>
              <a:buSzPts val="2200"/>
              <a:buChar char="–"/>
            </a:pPr>
            <a:r>
              <a:rPr lang="en-US"/>
              <a:t>Administrative Tools</a:t>
            </a:r>
            <a:endParaRPr/>
          </a:p>
          <a:p>
            <a:pPr indent="-285750" lvl="1" marL="742950" rtl="0" algn="l">
              <a:spcBef>
                <a:spcPts val="440"/>
              </a:spcBef>
              <a:spcAft>
                <a:spcPts val="0"/>
              </a:spcAft>
              <a:buClr>
                <a:schemeClr val="dk1"/>
              </a:buClr>
              <a:buSzPts val="2200"/>
              <a:buChar char="–"/>
            </a:pPr>
            <a:r>
              <a:rPr lang="en-US"/>
              <a:t>Security and Maintenance</a:t>
            </a:r>
            <a:endParaRPr/>
          </a:p>
          <a:p>
            <a:pPr indent="-285750" lvl="1" marL="742950" rtl="0" algn="l">
              <a:spcBef>
                <a:spcPts val="440"/>
              </a:spcBef>
              <a:spcAft>
                <a:spcPts val="0"/>
              </a:spcAft>
              <a:buClr>
                <a:schemeClr val="dk1"/>
              </a:buClr>
              <a:buSzPts val="2200"/>
              <a:buChar char="–"/>
            </a:pPr>
            <a:r>
              <a:rPr lang="en-US"/>
              <a:t>Windows Defender Security Center</a:t>
            </a:r>
            <a:endParaRPr/>
          </a:p>
          <a:p>
            <a:pPr indent="-285750" lvl="1" marL="742950" rtl="0" algn="l">
              <a:spcBef>
                <a:spcPts val="440"/>
              </a:spcBef>
              <a:spcAft>
                <a:spcPts val="0"/>
              </a:spcAft>
              <a:buClr>
                <a:schemeClr val="dk1"/>
              </a:buClr>
              <a:buSzPts val="2200"/>
              <a:buChar char="–"/>
            </a:pPr>
            <a:r>
              <a:rPr lang="en-US"/>
              <a:t>Windows Defender Firewall</a:t>
            </a:r>
            <a:endParaRPr/>
          </a:p>
          <a:p>
            <a:pPr indent="-285750" lvl="1" marL="742950" rtl="0" algn="l">
              <a:spcBef>
                <a:spcPts val="440"/>
              </a:spcBef>
              <a:spcAft>
                <a:spcPts val="0"/>
              </a:spcAft>
              <a:buClr>
                <a:schemeClr val="dk1"/>
              </a:buClr>
              <a:buSzPts val="2200"/>
              <a:buChar char="–"/>
            </a:pPr>
            <a:r>
              <a:rPr lang="en-US"/>
              <a:t>Windows Update</a:t>
            </a:r>
            <a:endParaRPr/>
          </a:p>
          <a:p>
            <a:pPr indent="-146050" lvl="1" marL="742950" rtl="0" algn="l">
              <a:spcBef>
                <a:spcPts val="440"/>
              </a:spcBef>
              <a:spcAft>
                <a:spcPts val="0"/>
              </a:spcAft>
              <a:buClr>
                <a:schemeClr val="dk1"/>
              </a:buClr>
              <a:buSzPts val="2200"/>
              <a:buNone/>
            </a:pPr>
            <a:r>
              <a:t/>
            </a:r>
            <a:endParaRPr/>
          </a:p>
          <a:p>
            <a:pPr indent="-228600" lvl="0" marL="228600" rtl="0" algn="l">
              <a:spcBef>
                <a:spcPts val="440"/>
              </a:spcBef>
              <a:spcAft>
                <a:spcPts val="0"/>
              </a:spcAft>
              <a:buClr>
                <a:schemeClr val="dk1"/>
              </a:buClr>
              <a:buSzPts val="2200"/>
              <a:buChar char="•"/>
            </a:pPr>
            <a:r>
              <a:rPr lang="en-US"/>
              <a:t>Learn how to manage Windows accounts and how accounts can affect security</a:t>
            </a:r>
            <a:endParaRPr/>
          </a:p>
          <a:p>
            <a:pPr indent="-146050" lvl="1" marL="742950" rtl="0" algn="l">
              <a:spcBef>
                <a:spcPts val="440"/>
              </a:spcBef>
              <a:spcAft>
                <a:spcPts val="0"/>
              </a:spcAft>
              <a:buClr>
                <a:schemeClr val="dk1"/>
              </a:buClr>
              <a:buSzPts val="2200"/>
              <a:buNone/>
            </a:pPr>
            <a:r>
              <a:t/>
            </a:r>
            <a:endParaRPr/>
          </a:p>
          <a:p>
            <a:pPr indent="-88900" lvl="0" marL="228600" rtl="0" algn="l">
              <a:spcBef>
                <a:spcPts val="440"/>
              </a:spcBef>
              <a:spcAft>
                <a:spcPts val="0"/>
              </a:spcAft>
              <a:buClr>
                <a:schemeClr val="dk1"/>
              </a:buClr>
              <a:buSzPts val="2200"/>
              <a:buNone/>
            </a:pPr>
            <a:r>
              <a:t/>
            </a:r>
            <a:endParaRPr/>
          </a:p>
          <a:p>
            <a:pPr indent="-88900" lvl="0" marL="228600" rtl="0" algn="l">
              <a:spcBef>
                <a:spcPts val="440"/>
              </a:spcBef>
              <a:spcAft>
                <a:spcPts val="0"/>
              </a:spcAft>
              <a:buClr>
                <a:schemeClr val="dk1"/>
              </a:buClr>
              <a:buSzPts val="2200"/>
              <a:buNone/>
            </a:pPr>
            <a:r>
              <a:t/>
            </a:r>
            <a:endParaRPr/>
          </a:p>
        </p:txBody>
      </p:sp>
      <p:sp>
        <p:nvSpPr>
          <p:cNvPr id="124" name="Google Shape;124;p16"/>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Best Practice: Set Passwords for all Accounts</a:t>
            </a:r>
            <a:endParaRPr/>
          </a:p>
        </p:txBody>
      </p:sp>
      <p:sp>
        <p:nvSpPr>
          <p:cNvPr id="387" name="Google Shape;387;p34"/>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Make sure all accounts are password protected*</a:t>
            </a:r>
            <a:endParaRPr/>
          </a:p>
          <a:p>
            <a:pPr indent="-228600" lvl="0" marL="228600" rtl="0" algn="l">
              <a:spcBef>
                <a:spcPts val="440"/>
              </a:spcBef>
              <a:spcAft>
                <a:spcPts val="0"/>
              </a:spcAft>
              <a:buClr>
                <a:schemeClr val="accent1"/>
              </a:buClr>
              <a:buSzPts val="2200"/>
              <a:buChar char="•"/>
            </a:pPr>
            <a:r>
              <a:rPr lang="en-US">
                <a:solidFill>
                  <a:schemeClr val="accent1"/>
                </a:solidFill>
              </a:rPr>
              <a:t>Users 🡢 Right click name 🡢 Set password </a:t>
            </a:r>
            <a:endParaRPr>
              <a:solidFill>
                <a:schemeClr val="accent1"/>
              </a:solidFill>
            </a:endParaRPr>
          </a:p>
        </p:txBody>
      </p:sp>
      <p:sp>
        <p:nvSpPr>
          <p:cNvPr id="388" name="Google Shape;388;p34"/>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89" name="Google Shape;389;p34"/>
          <p:cNvPicPr preferRelativeResize="0"/>
          <p:nvPr/>
        </p:nvPicPr>
        <p:blipFill rotWithShape="1">
          <a:blip r:embed="rId3">
            <a:alphaModFix/>
          </a:blip>
          <a:srcRect b="57839" l="1216" r="71272" t="10603"/>
          <a:stretch/>
        </p:blipFill>
        <p:spPr>
          <a:xfrm>
            <a:off x="2373519" y="2782255"/>
            <a:ext cx="7444962" cy="3029312"/>
          </a:xfrm>
          <a:prstGeom prst="rect">
            <a:avLst/>
          </a:prstGeom>
          <a:noFill/>
          <a:ln cap="flat" cmpd="sng" w="9525">
            <a:solidFill>
              <a:schemeClr val="accent2"/>
            </a:solidFill>
            <a:prstDash val="solid"/>
            <a:round/>
            <a:headEnd len="sm" w="sm" type="none"/>
            <a:tailEnd len="sm" w="sm" type="none"/>
          </a:ln>
        </p:spPr>
      </p:pic>
      <p:grpSp>
        <p:nvGrpSpPr>
          <p:cNvPr id="390" name="Google Shape;390;p34"/>
          <p:cNvGrpSpPr/>
          <p:nvPr/>
        </p:nvGrpSpPr>
        <p:grpSpPr>
          <a:xfrm>
            <a:off x="8210735" y="3856755"/>
            <a:ext cx="944193" cy="606597"/>
            <a:chOff x="6115133" y="4337821"/>
            <a:chExt cx="944193" cy="606597"/>
          </a:xfrm>
        </p:grpSpPr>
        <p:sp>
          <p:nvSpPr>
            <p:cNvPr id="391" name="Google Shape;391;p34"/>
            <p:cNvSpPr/>
            <p:nvPr/>
          </p:nvSpPr>
          <p:spPr>
            <a:xfrm>
              <a:off x="6115133" y="4337821"/>
              <a:ext cx="944193" cy="164592"/>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2" name="Google Shape;392;p34"/>
            <p:cNvCxnSpPr/>
            <p:nvPr/>
          </p:nvCxnSpPr>
          <p:spPr>
            <a:xfrm rot="10800000">
              <a:off x="6663949" y="4502413"/>
              <a:ext cx="138421" cy="442005"/>
            </a:xfrm>
            <a:prstGeom prst="straightConnector1">
              <a:avLst/>
            </a:prstGeom>
            <a:noFill/>
            <a:ln cap="flat" cmpd="sng" w="38100">
              <a:solidFill>
                <a:srgbClr val="FF0000"/>
              </a:solidFill>
              <a:prstDash val="solid"/>
              <a:round/>
              <a:headEnd len="sm" w="sm" type="none"/>
              <a:tailEnd len="med" w="med" type="triangle"/>
            </a:ln>
          </p:spPr>
        </p:cxnSp>
      </p:grpSp>
      <p:pic>
        <p:nvPicPr>
          <p:cNvPr id="393" name="Google Shape;393;p34"/>
          <p:cNvPicPr preferRelativeResize="0"/>
          <p:nvPr/>
        </p:nvPicPr>
        <p:blipFill rotWithShape="1">
          <a:blip r:embed="rId4">
            <a:alphaModFix/>
          </a:blip>
          <a:srcRect b="34942" l="20862" r="66525" t="44594"/>
          <a:stretch/>
        </p:blipFill>
        <p:spPr>
          <a:xfrm>
            <a:off x="4283040" y="4425787"/>
            <a:ext cx="3556000" cy="2046514"/>
          </a:xfrm>
          <a:prstGeom prst="rect">
            <a:avLst/>
          </a:prstGeom>
          <a:noFill/>
          <a:ln cap="flat" cmpd="sng" w="9525">
            <a:solidFill>
              <a:schemeClr val="accent2"/>
            </a:solidFill>
            <a:prstDash val="solid"/>
            <a:round/>
            <a:headEnd len="sm" w="sm" type="none"/>
            <a:tailEnd len="sm" w="sm" type="none"/>
          </a:ln>
        </p:spPr>
      </p:pic>
      <p:sp>
        <p:nvSpPr>
          <p:cNvPr id="394" name="Google Shape;394;p34"/>
          <p:cNvSpPr/>
          <p:nvPr/>
        </p:nvSpPr>
        <p:spPr>
          <a:xfrm>
            <a:off x="477024" y="5476889"/>
            <a:ext cx="19415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accent1"/>
                </a:solidFill>
                <a:latin typeface="Arial"/>
                <a:ea typeface="Arial"/>
                <a:cs typeface="Arial"/>
                <a:sym typeface="Arial"/>
              </a:rPr>
              <a:t>Console option: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7 – SECTION 1</a:t>
            </a:r>
            <a:br>
              <a:rPr lang="en-US"/>
            </a:br>
            <a:br>
              <a:rPr lang="en-US" sz="1050"/>
            </a:br>
            <a:r>
              <a:rPr b="0" lang="en-US" sz="2400">
                <a:solidFill>
                  <a:schemeClr val="dk1"/>
                </a:solidFill>
              </a:rPr>
              <a:t>Basic Security Policies and Tools</a:t>
            </a:r>
            <a:endParaRPr b="0">
              <a:solidFill>
                <a:schemeClr val="dk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Note on Windows Security Tools</a:t>
            </a:r>
            <a:endParaRPr/>
          </a:p>
        </p:txBody>
      </p:sp>
      <p:sp>
        <p:nvSpPr>
          <p:cNvPr id="137" name="Google Shape;137;p18"/>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2800"/>
              <a:buChar char="•"/>
            </a:pPr>
            <a:r>
              <a:rPr lang="en-US" sz="2800"/>
              <a:t>Windows has several versions (Professional, Home, etc.)</a:t>
            </a:r>
            <a:endParaRPr/>
          </a:p>
          <a:p>
            <a:pPr indent="-228600" lvl="0" marL="228600" rtl="0" algn="l">
              <a:spcBef>
                <a:spcPts val="560"/>
              </a:spcBef>
              <a:spcAft>
                <a:spcPts val="0"/>
              </a:spcAft>
              <a:buClr>
                <a:schemeClr val="dk1"/>
              </a:buClr>
              <a:buSzPts val="2800"/>
              <a:buChar char="•"/>
            </a:pPr>
            <a:r>
              <a:rPr lang="en-US" sz="2800"/>
              <a:t>Each version has sets of security tools with different looks, capabilities, and ways to access them. </a:t>
            </a:r>
            <a:endParaRPr/>
          </a:p>
          <a:p>
            <a:pPr indent="-228600" lvl="0" marL="228600" rtl="0" algn="l">
              <a:spcBef>
                <a:spcPts val="560"/>
              </a:spcBef>
              <a:spcAft>
                <a:spcPts val="0"/>
              </a:spcAft>
              <a:buClr>
                <a:schemeClr val="dk1"/>
              </a:buClr>
              <a:buSzPts val="2800"/>
              <a:buChar char="•"/>
            </a:pPr>
            <a:r>
              <a:rPr lang="en-US" sz="2800"/>
              <a:t>This training unit has several options for accessing almost all the security tools to perform specific tasks. </a:t>
            </a:r>
            <a:endParaRPr/>
          </a:p>
          <a:p>
            <a:pPr indent="-228600" lvl="0" marL="228600" rtl="0" algn="l">
              <a:spcBef>
                <a:spcPts val="560"/>
              </a:spcBef>
              <a:spcAft>
                <a:spcPts val="0"/>
              </a:spcAft>
              <a:buClr>
                <a:schemeClr val="dk1"/>
              </a:buClr>
              <a:buSzPts val="2800"/>
              <a:buChar char="•"/>
            </a:pPr>
            <a:r>
              <a:rPr lang="en-US" sz="2800"/>
              <a:t>In any case, the </a:t>
            </a:r>
            <a:r>
              <a:rPr lang="en-US" sz="2800">
                <a:solidFill>
                  <a:schemeClr val="accent1"/>
                </a:solidFill>
              </a:rPr>
              <a:t>search</a:t>
            </a:r>
            <a:r>
              <a:rPr b="1" lang="en-US" sz="2800">
                <a:solidFill>
                  <a:schemeClr val="accent1"/>
                </a:solidFill>
              </a:rPr>
              <a:t> </a:t>
            </a:r>
            <a:r>
              <a:rPr lang="en-US" sz="2800"/>
              <a:t>capability in the Windows versions will assist users and administrators in finding the appropriate tool for a task.</a:t>
            </a:r>
            <a:endParaRPr/>
          </a:p>
          <a:p>
            <a:pPr indent="-50800" lvl="0" marL="228600" rtl="0" algn="l">
              <a:spcBef>
                <a:spcPts val="560"/>
              </a:spcBef>
              <a:spcAft>
                <a:spcPts val="0"/>
              </a:spcAft>
              <a:buClr>
                <a:schemeClr val="dk1"/>
              </a:buClr>
              <a:buSzPts val="2800"/>
              <a:buNone/>
            </a:pPr>
            <a:r>
              <a:t/>
            </a:r>
            <a:endParaRPr sz="2800"/>
          </a:p>
          <a:p>
            <a:pPr indent="-50800" lvl="0" marL="228600" rtl="0" algn="l">
              <a:spcBef>
                <a:spcPts val="560"/>
              </a:spcBef>
              <a:spcAft>
                <a:spcPts val="0"/>
              </a:spcAft>
              <a:buClr>
                <a:schemeClr val="dk1"/>
              </a:buClr>
              <a:buSzPts val="2800"/>
              <a:buNone/>
            </a:pPr>
            <a:r>
              <a:t/>
            </a:r>
            <a:endParaRPr sz="2800"/>
          </a:p>
          <a:p>
            <a:pPr indent="0" lvl="0" marL="0" rtl="0" algn="l">
              <a:spcBef>
                <a:spcPts val="0"/>
              </a:spcBef>
              <a:spcAft>
                <a:spcPts val="0"/>
              </a:spcAft>
              <a:buClr>
                <a:schemeClr val="dk1"/>
              </a:buClr>
              <a:buSzPts val="400"/>
              <a:buNone/>
            </a:pPr>
            <a:r>
              <a:t/>
            </a:r>
            <a:endParaRPr sz="400"/>
          </a:p>
          <a:p>
            <a:pPr indent="-50800" lvl="0" marL="228600" rtl="0" algn="l">
              <a:spcBef>
                <a:spcPts val="560"/>
              </a:spcBef>
              <a:spcAft>
                <a:spcPts val="0"/>
              </a:spcAft>
              <a:buClr>
                <a:schemeClr val="dk1"/>
              </a:buClr>
              <a:buSzPts val="2800"/>
              <a:buNone/>
            </a:pPr>
            <a:r>
              <a:t/>
            </a:r>
            <a:endParaRPr sz="2800">
              <a:solidFill>
                <a:schemeClr val="accent3"/>
              </a:solidFill>
            </a:endParaRPr>
          </a:p>
          <a:p>
            <a:pPr indent="-228600" lvl="0" marL="228600" rtl="0" algn="l">
              <a:spcBef>
                <a:spcPts val="560"/>
              </a:spcBef>
              <a:spcAft>
                <a:spcPts val="0"/>
              </a:spcAft>
              <a:buClr>
                <a:schemeClr val="dk1"/>
              </a:buClr>
              <a:buSzPts val="2800"/>
              <a:buNone/>
            </a:pPr>
            <a:r>
              <a:t/>
            </a:r>
            <a:endParaRPr sz="2800"/>
          </a:p>
        </p:txBody>
      </p:sp>
      <p:sp>
        <p:nvSpPr>
          <p:cNvPr id="138" name="Google Shape;138;p18"/>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Security and Administration Tools</a:t>
            </a:r>
            <a:endParaRPr/>
          </a:p>
        </p:txBody>
      </p:sp>
      <p:sp>
        <p:nvSpPr>
          <p:cNvPr id="145" name="Google Shape;145;p19"/>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2800"/>
              <a:buChar char="•"/>
            </a:pPr>
            <a:r>
              <a:rPr lang="en-US" sz="2800"/>
              <a:t>Windows has several components with groups of security and administration tools. </a:t>
            </a:r>
            <a:endParaRPr/>
          </a:p>
          <a:p>
            <a:pPr indent="-228600" lvl="0" marL="228600" rtl="0" algn="l">
              <a:spcBef>
                <a:spcPts val="560"/>
              </a:spcBef>
              <a:spcAft>
                <a:spcPts val="0"/>
              </a:spcAft>
              <a:buClr>
                <a:schemeClr val="dk1"/>
              </a:buClr>
              <a:buSzPts val="2800"/>
              <a:buChar char="•"/>
            </a:pPr>
            <a:r>
              <a:rPr lang="en-US" sz="2800"/>
              <a:t>You must be an </a:t>
            </a:r>
            <a:r>
              <a:rPr lang="en-US" sz="2800">
                <a:solidFill>
                  <a:schemeClr val="accent1"/>
                </a:solidFill>
              </a:rPr>
              <a:t>administrator</a:t>
            </a:r>
            <a:r>
              <a:rPr lang="en-US" sz="2800"/>
              <a:t> to use most</a:t>
            </a:r>
            <a:br>
              <a:rPr lang="en-US" sz="2800"/>
            </a:br>
            <a:r>
              <a:rPr lang="en-US" sz="2800"/>
              <a:t>of the tools</a:t>
            </a:r>
            <a:endParaRPr/>
          </a:p>
          <a:p>
            <a:pPr indent="-203200" lvl="0" marL="228600" rtl="0" algn="l">
              <a:spcBef>
                <a:spcPts val="0"/>
              </a:spcBef>
              <a:spcAft>
                <a:spcPts val="0"/>
              </a:spcAft>
              <a:buClr>
                <a:schemeClr val="dk1"/>
              </a:buClr>
              <a:buSzPts val="400"/>
              <a:buNone/>
            </a:pPr>
            <a:r>
              <a:t/>
            </a:r>
            <a:endParaRPr sz="400"/>
          </a:p>
          <a:p>
            <a:pPr indent="-228600" lvl="0" marL="228600" rtl="0" algn="l">
              <a:spcBef>
                <a:spcPts val="560"/>
              </a:spcBef>
              <a:spcAft>
                <a:spcPts val="0"/>
              </a:spcAft>
              <a:buClr>
                <a:schemeClr val="dk1"/>
              </a:buClr>
              <a:buSzPts val="2800"/>
              <a:buChar char="•"/>
            </a:pPr>
            <a:r>
              <a:rPr lang="en-US" sz="2800"/>
              <a:t>Some of the components are:</a:t>
            </a:r>
            <a:endParaRPr/>
          </a:p>
          <a:p>
            <a:pPr indent="-285750" lvl="1" marL="742950" rtl="0" algn="l">
              <a:spcBef>
                <a:spcPts val="560"/>
              </a:spcBef>
              <a:spcAft>
                <a:spcPts val="0"/>
              </a:spcAft>
              <a:buClr>
                <a:schemeClr val="dk1"/>
              </a:buClr>
              <a:buSzPts val="2800"/>
              <a:buChar char="–"/>
            </a:pPr>
            <a:r>
              <a:rPr lang="en-US" sz="2800"/>
              <a:t>Windows Settings </a:t>
            </a:r>
            <a:endParaRPr/>
          </a:p>
          <a:p>
            <a:pPr indent="-285750" lvl="1" marL="742950" rtl="0" algn="l">
              <a:spcBef>
                <a:spcPts val="560"/>
              </a:spcBef>
              <a:spcAft>
                <a:spcPts val="0"/>
              </a:spcAft>
              <a:buClr>
                <a:schemeClr val="dk1"/>
              </a:buClr>
              <a:buSzPts val="2800"/>
              <a:buChar char="–"/>
            </a:pPr>
            <a:r>
              <a:rPr lang="en-US" sz="2800"/>
              <a:t>Control Panel </a:t>
            </a:r>
            <a:endParaRPr/>
          </a:p>
          <a:p>
            <a:pPr indent="-285750" lvl="1" marL="742950" rtl="0" algn="l">
              <a:spcBef>
                <a:spcPts val="560"/>
              </a:spcBef>
              <a:spcAft>
                <a:spcPts val="0"/>
              </a:spcAft>
              <a:buClr>
                <a:schemeClr val="dk1"/>
              </a:buClr>
              <a:buSzPts val="2800"/>
              <a:buChar char="–"/>
            </a:pPr>
            <a:r>
              <a:rPr lang="en-US" sz="2800"/>
              <a:t>Microsoft Management Console </a:t>
            </a:r>
            <a:br>
              <a:rPr lang="en-US" sz="2800"/>
            </a:br>
            <a:r>
              <a:rPr lang="en-US" sz="2800"/>
              <a:t>(MMC) (for advanced settings)</a:t>
            </a:r>
            <a:endParaRPr/>
          </a:p>
          <a:p>
            <a:pPr indent="-50800" lvl="0" marL="228600" rtl="0" algn="l">
              <a:spcBef>
                <a:spcPts val="560"/>
              </a:spcBef>
              <a:spcAft>
                <a:spcPts val="0"/>
              </a:spcAft>
              <a:buClr>
                <a:schemeClr val="dk1"/>
              </a:buClr>
              <a:buSzPts val="2800"/>
              <a:buNone/>
            </a:pPr>
            <a:r>
              <a:t/>
            </a:r>
            <a:endParaRPr sz="2800">
              <a:solidFill>
                <a:schemeClr val="accent3"/>
              </a:solidFill>
            </a:endParaRPr>
          </a:p>
          <a:p>
            <a:pPr indent="-228600" lvl="0" marL="228600" rtl="0" algn="l">
              <a:spcBef>
                <a:spcPts val="560"/>
              </a:spcBef>
              <a:spcAft>
                <a:spcPts val="0"/>
              </a:spcAft>
              <a:buClr>
                <a:schemeClr val="dk1"/>
              </a:buClr>
              <a:buSzPts val="2800"/>
              <a:buNone/>
            </a:pPr>
            <a:r>
              <a:t/>
            </a:r>
            <a:endParaRPr sz="2800"/>
          </a:p>
        </p:txBody>
      </p:sp>
      <p:sp>
        <p:nvSpPr>
          <p:cNvPr id="146" name="Google Shape;146;p19"/>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47" name="Google Shape;147;p19"/>
          <p:cNvPicPr preferRelativeResize="0"/>
          <p:nvPr/>
        </p:nvPicPr>
        <p:blipFill rotWithShape="1">
          <a:blip r:embed="rId3">
            <a:alphaModFix/>
          </a:blip>
          <a:srcRect b="-3801" l="-314" r="45541" t="3801"/>
          <a:stretch/>
        </p:blipFill>
        <p:spPr>
          <a:xfrm>
            <a:off x="8307407" y="2293228"/>
            <a:ext cx="2172293" cy="1549430"/>
          </a:xfrm>
          <a:prstGeom prst="rect">
            <a:avLst/>
          </a:prstGeom>
          <a:noFill/>
          <a:ln cap="flat" cmpd="sng" w="9525">
            <a:solidFill>
              <a:schemeClr val="dk1"/>
            </a:solidFill>
            <a:prstDash val="solid"/>
            <a:round/>
            <a:headEnd len="sm" w="sm" type="none"/>
            <a:tailEnd len="sm" w="sm" type="none"/>
          </a:ln>
        </p:spPr>
      </p:pic>
      <p:pic>
        <p:nvPicPr>
          <p:cNvPr id="148" name="Google Shape;148;p19"/>
          <p:cNvPicPr preferRelativeResize="0"/>
          <p:nvPr/>
        </p:nvPicPr>
        <p:blipFill rotWithShape="1">
          <a:blip r:embed="rId4">
            <a:alphaModFix/>
          </a:blip>
          <a:srcRect b="0" l="0" r="0" t="0"/>
          <a:stretch/>
        </p:blipFill>
        <p:spPr>
          <a:xfrm>
            <a:off x="7523215" y="4515389"/>
            <a:ext cx="2953803" cy="1626062"/>
          </a:xfrm>
          <a:prstGeom prst="rect">
            <a:avLst/>
          </a:prstGeom>
          <a:noFill/>
          <a:ln>
            <a:noFill/>
          </a:ln>
        </p:spPr>
      </p:pic>
      <p:sp>
        <p:nvSpPr>
          <p:cNvPr id="149" name="Google Shape;149;p19"/>
          <p:cNvSpPr txBox="1"/>
          <p:nvPr/>
        </p:nvSpPr>
        <p:spPr>
          <a:xfrm>
            <a:off x="8594522" y="6141451"/>
            <a:ext cx="7104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MMC</a:t>
            </a:r>
            <a:endParaRPr/>
          </a:p>
        </p:txBody>
      </p:sp>
      <p:sp>
        <p:nvSpPr>
          <p:cNvPr id="150" name="Google Shape;150;p19"/>
          <p:cNvSpPr txBox="1"/>
          <p:nvPr/>
        </p:nvSpPr>
        <p:spPr>
          <a:xfrm>
            <a:off x="8615214" y="3876528"/>
            <a:ext cx="14704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Control Panel</a:t>
            </a:r>
            <a:endParaRPr/>
          </a:p>
        </p:txBody>
      </p:sp>
      <p:pic>
        <p:nvPicPr>
          <p:cNvPr id="151" name="Google Shape;151;p19"/>
          <p:cNvPicPr preferRelativeResize="0"/>
          <p:nvPr/>
        </p:nvPicPr>
        <p:blipFill rotWithShape="1">
          <a:blip r:embed="rId5">
            <a:alphaModFix/>
          </a:blip>
          <a:srcRect b="0" l="0" r="0" t="0"/>
          <a:stretch/>
        </p:blipFill>
        <p:spPr>
          <a:xfrm>
            <a:off x="4665688" y="4064553"/>
            <a:ext cx="364181" cy="3641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Windows Search Bar</a:t>
            </a:r>
            <a:endParaRPr/>
          </a:p>
        </p:txBody>
      </p:sp>
      <p:sp>
        <p:nvSpPr>
          <p:cNvPr id="158" name="Google Shape;158;p20"/>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400"/>
              <a:buChar char="•"/>
            </a:pPr>
            <a:r>
              <a:rPr lang="en-US" sz="2400"/>
              <a:t>Windows 10 has a search bar that can bring up anything you need on your system</a:t>
            </a:r>
            <a:endParaRPr/>
          </a:p>
          <a:p>
            <a:pPr indent="-228600" lvl="0" marL="228600" rtl="0" algn="l">
              <a:spcBef>
                <a:spcPts val="480"/>
              </a:spcBef>
              <a:spcAft>
                <a:spcPts val="0"/>
              </a:spcAft>
              <a:buClr>
                <a:schemeClr val="dk1"/>
              </a:buClr>
              <a:buSzPts val="2400"/>
              <a:buChar char="•"/>
            </a:pPr>
            <a:r>
              <a:rPr lang="en-US" sz="2400"/>
              <a:t>You can use the search bar to find any of these upcoming areas if you don’t know the direct path</a:t>
            </a:r>
            <a:endParaRPr/>
          </a:p>
          <a:p>
            <a:pPr indent="-88900" lvl="0" marL="228600" rtl="0" algn="l">
              <a:spcBef>
                <a:spcPts val="440"/>
              </a:spcBef>
              <a:spcAft>
                <a:spcPts val="0"/>
              </a:spcAft>
              <a:buClr>
                <a:schemeClr val="dk1"/>
              </a:buClr>
              <a:buSzPts val="2200"/>
              <a:buNone/>
            </a:pPr>
            <a:r>
              <a:t/>
            </a:r>
            <a:endParaRPr>
              <a:solidFill>
                <a:schemeClr val="accent3"/>
              </a:solidFill>
            </a:endParaRPr>
          </a:p>
          <a:p>
            <a:pPr indent="-228600" lvl="0" marL="228600" rtl="0" algn="l">
              <a:spcBef>
                <a:spcPts val="440"/>
              </a:spcBef>
              <a:spcAft>
                <a:spcPts val="0"/>
              </a:spcAft>
              <a:buClr>
                <a:schemeClr val="dk1"/>
              </a:buClr>
              <a:buSzPts val="2200"/>
              <a:buNone/>
            </a:pPr>
            <a:r>
              <a:t/>
            </a:r>
            <a:endParaRPr/>
          </a:p>
        </p:txBody>
      </p:sp>
      <p:sp>
        <p:nvSpPr>
          <p:cNvPr id="159" name="Google Shape;159;p20"/>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0" name="Google Shape;160;p20"/>
          <p:cNvPicPr preferRelativeResize="0"/>
          <p:nvPr/>
        </p:nvPicPr>
        <p:blipFill rotWithShape="1">
          <a:blip r:embed="rId3">
            <a:alphaModFix/>
          </a:blip>
          <a:srcRect b="0" l="0" r="0" t="0"/>
          <a:stretch/>
        </p:blipFill>
        <p:spPr>
          <a:xfrm>
            <a:off x="3315855" y="3291383"/>
            <a:ext cx="5560290" cy="31261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Windows Settings</a:t>
            </a:r>
            <a:endParaRPr/>
          </a:p>
        </p:txBody>
      </p:sp>
      <p:sp>
        <p:nvSpPr>
          <p:cNvPr id="167" name="Google Shape;167;p21"/>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Where many of the basic system changes and configurations can be set within a Windows 10 operating system is a little different depending on the version of the operating system. </a:t>
            </a:r>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228600" lvl="0" marL="228600" rtl="0" algn="l">
              <a:spcBef>
                <a:spcPts val="440"/>
              </a:spcBef>
              <a:spcAft>
                <a:spcPts val="0"/>
              </a:spcAft>
              <a:buClr>
                <a:schemeClr val="dk1"/>
              </a:buClr>
              <a:buSzPts val="2200"/>
              <a:buNone/>
            </a:pPr>
            <a:r>
              <a:t/>
            </a:r>
            <a:endParaRPr/>
          </a:p>
        </p:txBody>
      </p:sp>
      <p:sp>
        <p:nvSpPr>
          <p:cNvPr id="168" name="Google Shape;168;p21"/>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9" name="Google Shape;169;p21"/>
          <p:cNvPicPr preferRelativeResize="0"/>
          <p:nvPr/>
        </p:nvPicPr>
        <p:blipFill rotWithShape="1">
          <a:blip r:embed="rId3">
            <a:alphaModFix/>
          </a:blip>
          <a:srcRect b="0" l="0" r="23634" t="11826"/>
          <a:stretch/>
        </p:blipFill>
        <p:spPr>
          <a:xfrm>
            <a:off x="7019832" y="3432610"/>
            <a:ext cx="1893539" cy="3017520"/>
          </a:xfrm>
          <a:prstGeom prst="rect">
            <a:avLst/>
          </a:prstGeom>
          <a:noFill/>
          <a:ln cap="flat" cmpd="sng" w="9525">
            <a:solidFill>
              <a:schemeClr val="dk1"/>
            </a:solidFill>
            <a:prstDash val="solid"/>
            <a:round/>
            <a:headEnd len="sm" w="sm" type="none"/>
            <a:tailEnd len="sm" w="sm" type="none"/>
          </a:ln>
        </p:spPr>
      </p:pic>
      <p:pic>
        <p:nvPicPr>
          <p:cNvPr id="170" name="Google Shape;170;p21"/>
          <p:cNvPicPr preferRelativeResize="0"/>
          <p:nvPr/>
        </p:nvPicPr>
        <p:blipFill rotWithShape="1">
          <a:blip r:embed="rId4">
            <a:alphaModFix/>
          </a:blip>
          <a:srcRect b="276" l="3373" r="-3373" t="11210"/>
          <a:stretch/>
        </p:blipFill>
        <p:spPr>
          <a:xfrm>
            <a:off x="3048001" y="3429000"/>
            <a:ext cx="1965281" cy="3017520"/>
          </a:xfrm>
          <a:prstGeom prst="rect">
            <a:avLst/>
          </a:prstGeom>
          <a:noFill/>
          <a:ln cap="flat" cmpd="sng" w="9525">
            <a:solidFill>
              <a:schemeClr val="dk1"/>
            </a:solidFill>
            <a:prstDash val="solid"/>
            <a:round/>
            <a:headEnd len="sm" w="sm" type="none"/>
            <a:tailEnd len="sm" w="sm" type="none"/>
          </a:ln>
        </p:spPr>
      </p:pic>
      <p:cxnSp>
        <p:nvCxnSpPr>
          <p:cNvPr id="171" name="Google Shape;171;p21"/>
          <p:cNvCxnSpPr/>
          <p:nvPr/>
        </p:nvCxnSpPr>
        <p:spPr>
          <a:xfrm flipH="1">
            <a:off x="6096000" y="2562203"/>
            <a:ext cx="16933" cy="4138360"/>
          </a:xfrm>
          <a:prstGeom prst="straightConnector1">
            <a:avLst/>
          </a:prstGeom>
          <a:noFill/>
          <a:ln cap="flat" cmpd="sng" w="76200">
            <a:solidFill>
              <a:schemeClr val="dk1"/>
            </a:solidFill>
            <a:prstDash val="solid"/>
            <a:round/>
            <a:headEnd len="sm" w="sm" type="none"/>
            <a:tailEnd len="sm" w="sm" type="none"/>
          </a:ln>
        </p:spPr>
      </p:cxnSp>
      <p:sp>
        <p:nvSpPr>
          <p:cNvPr id="172" name="Google Shape;172;p21"/>
          <p:cNvSpPr/>
          <p:nvPr/>
        </p:nvSpPr>
        <p:spPr>
          <a:xfrm>
            <a:off x="6622396" y="2764315"/>
            <a:ext cx="3729918"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accent1"/>
                </a:solidFill>
                <a:latin typeface="Calibri"/>
                <a:ea typeface="Calibri"/>
                <a:cs typeface="Calibri"/>
                <a:sym typeface="Calibri"/>
              </a:rPr>
              <a:t>OR</a:t>
            </a:r>
            <a:r>
              <a:rPr lang="en-US" sz="2200">
                <a:solidFill>
                  <a:schemeClr val="accent1"/>
                </a:solidFill>
                <a:latin typeface="Calibri"/>
                <a:ea typeface="Calibri"/>
                <a:cs typeface="Calibri"/>
                <a:sym typeface="Calibri"/>
              </a:rPr>
              <a:t> Right Click Start → Settings</a:t>
            </a:r>
            <a:endParaRPr/>
          </a:p>
        </p:txBody>
      </p:sp>
      <p:sp>
        <p:nvSpPr>
          <p:cNvPr id="173" name="Google Shape;173;p21"/>
          <p:cNvSpPr/>
          <p:nvPr/>
        </p:nvSpPr>
        <p:spPr>
          <a:xfrm>
            <a:off x="2285684" y="2790188"/>
            <a:ext cx="3451087"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accent1"/>
                </a:solidFill>
                <a:latin typeface="Calibri"/>
                <a:ea typeface="Calibri"/>
                <a:cs typeface="Calibri"/>
                <a:sym typeface="Calibri"/>
              </a:rPr>
              <a:t>Click Start → Settings icon</a:t>
            </a:r>
            <a:endParaRPr/>
          </a:p>
        </p:txBody>
      </p:sp>
      <p:pic>
        <p:nvPicPr>
          <p:cNvPr id="174" name="Google Shape;174;p21"/>
          <p:cNvPicPr preferRelativeResize="0"/>
          <p:nvPr/>
        </p:nvPicPr>
        <p:blipFill rotWithShape="1">
          <a:blip r:embed="rId5">
            <a:alphaModFix/>
          </a:blip>
          <a:srcRect b="0" l="0" r="0" t="0"/>
          <a:stretch/>
        </p:blipFill>
        <p:spPr>
          <a:xfrm>
            <a:off x="5425009" y="2916589"/>
            <a:ext cx="219075" cy="21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Control Panel and Search</a:t>
            </a:r>
            <a:endParaRPr/>
          </a:p>
        </p:txBody>
      </p:sp>
      <p:sp>
        <p:nvSpPr>
          <p:cNvPr id="181" name="Google Shape;181;p22"/>
          <p:cNvSpPr txBox="1"/>
          <p:nvPr>
            <p:ph idx="1" type="body"/>
          </p:nvPr>
        </p:nvSpPr>
        <p:spPr>
          <a:xfrm>
            <a:off x="731520" y="1324566"/>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Control Panel resides in Windows 10 and is more robust than Settings. If you do not see it on your Start menu, you may search for it. Search may be used to find most configuration and security tools within Windows.</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88900" lvl="0" marL="228600" rtl="0" algn="l">
              <a:spcBef>
                <a:spcPts val="440"/>
              </a:spcBef>
              <a:spcAft>
                <a:spcPts val="0"/>
              </a:spcAft>
              <a:buClr>
                <a:schemeClr val="dk1"/>
              </a:buClr>
              <a:buSzPts val="2200"/>
              <a:buNone/>
            </a:pPr>
            <a:r>
              <a:t/>
            </a:r>
            <a:endParaRPr>
              <a:solidFill>
                <a:schemeClr val="accent3"/>
              </a:solidFill>
            </a:endParaRPr>
          </a:p>
          <a:p>
            <a:pPr indent="-228600" lvl="0" marL="228600" rtl="0" algn="l">
              <a:spcBef>
                <a:spcPts val="440"/>
              </a:spcBef>
              <a:spcAft>
                <a:spcPts val="0"/>
              </a:spcAft>
              <a:buClr>
                <a:schemeClr val="dk1"/>
              </a:buClr>
              <a:buSzPts val="2200"/>
              <a:buNone/>
            </a:pPr>
            <a:r>
              <a:t/>
            </a:r>
            <a:endParaRPr/>
          </a:p>
        </p:txBody>
      </p:sp>
      <p:sp>
        <p:nvSpPr>
          <p:cNvPr id="182" name="Google Shape;182;p22"/>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3" name="Google Shape;183;p22"/>
          <p:cNvSpPr/>
          <p:nvPr/>
        </p:nvSpPr>
        <p:spPr>
          <a:xfrm>
            <a:off x="6857843" y="2659559"/>
            <a:ext cx="5334157"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accent1"/>
                </a:solidFill>
                <a:latin typeface="Calibri"/>
                <a:ea typeface="Calibri"/>
                <a:cs typeface="Calibri"/>
                <a:sym typeface="Calibri"/>
              </a:rPr>
              <a:t>OR</a:t>
            </a:r>
            <a:r>
              <a:rPr lang="en-US" sz="2200">
                <a:solidFill>
                  <a:schemeClr val="accent1"/>
                </a:solidFill>
                <a:latin typeface="Calibri"/>
                <a:ea typeface="Calibri"/>
                <a:cs typeface="Calibri"/>
                <a:sym typeface="Calibri"/>
              </a:rPr>
              <a:t> Click “Type here to search” → Type Control Panel → Click Control Panel</a:t>
            </a:r>
            <a:endParaRPr/>
          </a:p>
        </p:txBody>
      </p:sp>
      <p:pic>
        <p:nvPicPr>
          <p:cNvPr id="184" name="Google Shape;184;p22"/>
          <p:cNvPicPr preferRelativeResize="0"/>
          <p:nvPr/>
        </p:nvPicPr>
        <p:blipFill rotWithShape="1">
          <a:blip r:embed="rId3">
            <a:alphaModFix/>
          </a:blip>
          <a:srcRect b="0" l="0" r="22696" t="0"/>
          <a:stretch/>
        </p:blipFill>
        <p:spPr>
          <a:xfrm>
            <a:off x="5101242" y="3145973"/>
            <a:ext cx="1467862" cy="3293893"/>
          </a:xfrm>
          <a:prstGeom prst="rect">
            <a:avLst/>
          </a:prstGeom>
          <a:noFill/>
          <a:ln cap="flat" cmpd="sng" w="19050">
            <a:solidFill>
              <a:schemeClr val="dk1"/>
            </a:solidFill>
            <a:prstDash val="solid"/>
            <a:round/>
            <a:headEnd len="sm" w="sm" type="none"/>
            <a:tailEnd len="sm" w="sm" type="none"/>
          </a:ln>
        </p:spPr>
      </p:pic>
      <p:pic>
        <p:nvPicPr>
          <p:cNvPr id="185" name="Google Shape;185;p22"/>
          <p:cNvPicPr preferRelativeResize="0"/>
          <p:nvPr/>
        </p:nvPicPr>
        <p:blipFill rotWithShape="1">
          <a:blip r:embed="rId4">
            <a:alphaModFix/>
          </a:blip>
          <a:srcRect b="0" l="0" r="33938" t="0"/>
          <a:stretch/>
        </p:blipFill>
        <p:spPr>
          <a:xfrm>
            <a:off x="7101367" y="3581852"/>
            <a:ext cx="4260009" cy="2519294"/>
          </a:xfrm>
          <a:prstGeom prst="rect">
            <a:avLst/>
          </a:prstGeom>
          <a:noFill/>
          <a:ln cap="flat" cmpd="sng" w="19050">
            <a:solidFill>
              <a:schemeClr val="dk1"/>
            </a:solidFill>
            <a:prstDash val="solid"/>
            <a:round/>
            <a:headEnd len="sm" w="sm" type="none"/>
            <a:tailEnd len="sm" w="sm" type="none"/>
          </a:ln>
        </p:spPr>
      </p:pic>
      <p:pic>
        <p:nvPicPr>
          <p:cNvPr id="186" name="Google Shape;186;p22"/>
          <p:cNvPicPr preferRelativeResize="0"/>
          <p:nvPr/>
        </p:nvPicPr>
        <p:blipFill rotWithShape="1">
          <a:blip r:embed="rId5">
            <a:alphaModFix/>
          </a:blip>
          <a:srcRect b="0" l="0" r="0" t="8822"/>
          <a:stretch/>
        </p:blipFill>
        <p:spPr>
          <a:xfrm>
            <a:off x="1667219" y="3130840"/>
            <a:ext cx="1576724" cy="3295220"/>
          </a:xfrm>
          <a:prstGeom prst="rect">
            <a:avLst/>
          </a:prstGeom>
          <a:noFill/>
          <a:ln cap="flat" cmpd="sng" w="19050">
            <a:solidFill>
              <a:schemeClr val="dk1"/>
            </a:solidFill>
            <a:prstDash val="solid"/>
            <a:round/>
            <a:headEnd len="sm" w="sm" type="none"/>
            <a:tailEnd len="sm" w="sm" type="none"/>
          </a:ln>
        </p:spPr>
      </p:pic>
      <p:sp>
        <p:nvSpPr>
          <p:cNvPr id="187" name="Google Shape;187;p22"/>
          <p:cNvSpPr/>
          <p:nvPr/>
        </p:nvSpPr>
        <p:spPr>
          <a:xfrm>
            <a:off x="752820" y="2582389"/>
            <a:ext cx="420018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accent1"/>
                </a:solidFill>
                <a:latin typeface="Calibri"/>
                <a:ea typeface="Calibri"/>
                <a:cs typeface="Calibri"/>
                <a:sym typeface="Calibri"/>
              </a:rPr>
              <a:t>Right Click Start → Control Panel</a:t>
            </a:r>
            <a:endParaRPr/>
          </a:p>
        </p:txBody>
      </p:sp>
      <p:cxnSp>
        <p:nvCxnSpPr>
          <p:cNvPr id="188" name="Google Shape;188;p22"/>
          <p:cNvCxnSpPr/>
          <p:nvPr/>
        </p:nvCxnSpPr>
        <p:spPr>
          <a:xfrm>
            <a:off x="4792659" y="3145972"/>
            <a:ext cx="0" cy="3361048"/>
          </a:xfrm>
          <a:prstGeom prst="straightConnector1">
            <a:avLst/>
          </a:prstGeom>
          <a:noFill/>
          <a:ln cap="flat" cmpd="sng" w="19050">
            <a:solidFill>
              <a:schemeClr val="dk1"/>
            </a:solidFill>
            <a:prstDash val="solid"/>
            <a:round/>
            <a:headEnd len="sm" w="sm" type="none"/>
            <a:tailEnd len="sm" w="sm" type="none"/>
          </a:ln>
        </p:spPr>
      </p:cxnSp>
      <p:sp>
        <p:nvSpPr>
          <p:cNvPr id="189" name="Google Shape;189;p22"/>
          <p:cNvSpPr txBox="1"/>
          <p:nvPr/>
        </p:nvSpPr>
        <p:spPr>
          <a:xfrm>
            <a:off x="8496137" y="6109651"/>
            <a:ext cx="14704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Control Panel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717968"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Basic Local Security Policies</a:t>
            </a:r>
            <a:endParaRPr/>
          </a:p>
        </p:txBody>
      </p:sp>
      <p:sp>
        <p:nvSpPr>
          <p:cNvPr id="196" name="Google Shape;196;p23"/>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Controls security settings on user computers within a network</a:t>
            </a:r>
            <a:endParaRPr/>
          </a:p>
          <a:p>
            <a:pPr indent="-88900" lvl="0" marL="228600" rtl="0" algn="l">
              <a:spcBef>
                <a:spcPts val="440"/>
              </a:spcBef>
              <a:spcAft>
                <a:spcPts val="0"/>
              </a:spcAft>
              <a:buClr>
                <a:schemeClr val="dk1"/>
              </a:buClr>
              <a:buSzPts val="2200"/>
              <a:buNone/>
            </a:pPr>
            <a:r>
              <a:t/>
            </a:r>
            <a:endParaRPr/>
          </a:p>
          <a:p>
            <a:pPr indent="-228600" lvl="0" marL="228600" rtl="0" algn="ctr">
              <a:spcBef>
                <a:spcPts val="440"/>
              </a:spcBef>
              <a:spcAft>
                <a:spcPts val="0"/>
              </a:spcAft>
              <a:buClr>
                <a:schemeClr val="accent1"/>
              </a:buClr>
              <a:buSzPts val="2200"/>
              <a:buChar char="•"/>
            </a:pPr>
            <a:r>
              <a:rPr lang="en-US">
                <a:solidFill>
                  <a:schemeClr val="accent1"/>
                </a:solidFill>
              </a:rPr>
              <a:t>Control Panel→ Administrative Tools → Local Security Policy</a:t>
            </a:r>
            <a:endParaRPr/>
          </a:p>
          <a:p>
            <a:pPr indent="0" lvl="0" marL="0" rtl="0" algn="ctr">
              <a:spcBef>
                <a:spcPts val="440"/>
              </a:spcBef>
              <a:spcAft>
                <a:spcPts val="0"/>
              </a:spcAft>
              <a:buClr>
                <a:schemeClr val="accent1"/>
              </a:buClr>
              <a:buSzPts val="2200"/>
              <a:buNone/>
            </a:pPr>
            <a:r>
              <a:rPr b="1" lang="en-US">
                <a:solidFill>
                  <a:schemeClr val="accent1"/>
                </a:solidFill>
              </a:rPr>
              <a:t>OR</a:t>
            </a:r>
            <a:r>
              <a:rPr lang="en-US">
                <a:solidFill>
                  <a:schemeClr val="accent1"/>
                </a:solidFill>
              </a:rPr>
              <a:t> Search → Administrative Tools → Local Security Policy</a:t>
            </a:r>
            <a:endParaRPr/>
          </a:p>
          <a:p>
            <a:pPr indent="-88900" lvl="0" marL="228600" rtl="0" algn="l">
              <a:spcBef>
                <a:spcPts val="440"/>
              </a:spcBef>
              <a:spcAft>
                <a:spcPts val="0"/>
              </a:spcAft>
              <a:buClr>
                <a:schemeClr val="dk1"/>
              </a:buClr>
              <a:buSzPts val="2200"/>
              <a:buNone/>
            </a:pPr>
            <a:r>
              <a:t/>
            </a:r>
            <a:endParaRPr/>
          </a:p>
        </p:txBody>
      </p:sp>
      <p:sp>
        <p:nvSpPr>
          <p:cNvPr id="197" name="Google Shape;197;p23"/>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98" name="Google Shape;198;p23"/>
          <p:cNvPicPr preferRelativeResize="0"/>
          <p:nvPr/>
        </p:nvPicPr>
        <p:blipFill rotWithShape="1">
          <a:blip r:embed="rId3">
            <a:alphaModFix/>
          </a:blip>
          <a:srcRect b="59973" l="19671" r="54316" t="12356"/>
          <a:stretch/>
        </p:blipFill>
        <p:spPr>
          <a:xfrm>
            <a:off x="2564256" y="3334526"/>
            <a:ext cx="7433604" cy="280501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Bernies Brief">
      <a:dk1>
        <a:srgbClr val="000000"/>
      </a:dk1>
      <a:lt1>
        <a:srgbClr val="FFFFFF"/>
      </a:lt1>
      <a:dk2>
        <a:srgbClr val="013F7F"/>
      </a:dk2>
      <a:lt2>
        <a:srgbClr val="001374"/>
      </a:lt2>
      <a:accent1>
        <a:srgbClr val="329998"/>
      </a:accent1>
      <a:accent2>
        <a:srgbClr val="494949"/>
      </a:accent2>
      <a:accent3>
        <a:srgbClr val="027EFF"/>
      </a:accent3>
      <a:accent4>
        <a:srgbClr val="241CC4"/>
      </a:accent4>
      <a:accent5>
        <a:srgbClr val="027EFF"/>
      </a:accent5>
      <a:accent6>
        <a:srgbClr val="81CFFF"/>
      </a:accent6>
      <a:hlink>
        <a:srgbClr val="005EC0"/>
      </a:hlink>
      <a:folHlink>
        <a:srgbClr val="005E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